
<file path=[Content_Types].xml><?xml version="1.0" encoding="utf-8"?>
<Types xmlns="http://schemas.openxmlformats.org/package/2006/content-types">
  <Default Extension="vml" ContentType="application/vnd.openxmlformats-officedocument.vmlDrawing"/>
  <Default Extension="docx" ContentType="application/vnd.openxmlformats-officedocument.wordprocessingml.document"/>
  <Default Extension="png" ContentType="image/png"/>
  <Default Extension="jpeg" ContentType="image/jpeg"/>
  <Default Extension="JPG" ContentType="image/.jp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media/image1.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0"/>
  </p:handoutMasterIdLst>
  <p:sldIdLst>
    <p:sldId id="256" r:id="rId3"/>
    <p:sldId id="258" r:id="rId5"/>
    <p:sldId id="303" r:id="rId6"/>
    <p:sldId id="290" r:id="rId7"/>
    <p:sldId id="291" r:id="rId8"/>
    <p:sldId id="292" r:id="rId9"/>
    <p:sldId id="293" r:id="rId10"/>
    <p:sldId id="294" r:id="rId11"/>
    <p:sldId id="295" r:id="rId12"/>
    <p:sldId id="296" r:id="rId13"/>
    <p:sldId id="297" r:id="rId14"/>
    <p:sldId id="298" r:id="rId15"/>
    <p:sldId id="299" r:id="rId16"/>
    <p:sldId id="300" r:id="rId17"/>
    <p:sldId id="301" r:id="rId18"/>
    <p:sldId id="257" r:id="rId1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8B8B9"/>
    <a:srgbClr val="0F2E3E"/>
    <a:srgbClr val="FBBFBF"/>
    <a:srgbClr val="1B516D"/>
    <a:srgbClr val="6FA3B1"/>
    <a:srgbClr val="F6807E"/>
    <a:srgbClr val="DCDCDC"/>
    <a:srgbClr val="F0F0F0"/>
    <a:srgbClr val="E6E6E6"/>
    <a:srgbClr val="C8C8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78" d="100"/>
          <a:sy n="78" d="100"/>
        </p:scale>
        <p:origin x="654" y="54"/>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handoutMaster" Target="handoutMasters/handoutMaster1.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微软雅黑" panose="020B0503020204020204" charset="-122"/>
              <a:ea typeface="微软雅黑" panose="020B050302020402020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微软雅黑" panose="020B0503020204020204" charset="-122"/>
              <a:ea typeface="微软雅黑" panose="020B050302020402020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微软雅黑" panose="020B0503020204020204" charset="-122"/>
                <a:ea typeface="微软雅黑" panose="020B0503020204020204" charset="-122"/>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微软雅黑" panose="020B0503020204020204" charset="-122"/>
                <a:ea typeface="微软雅黑" panose="020B0503020204020204" charset="-122"/>
              </a:defRPr>
            </a:lvl1pPr>
          </a:lstStyle>
          <a:p>
            <a:fld id="{1AC49D05-6128-4D0D-A32A-06A5E73B386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微软雅黑" panose="020B0503020204020204" charset="-122"/>
                <a:ea typeface="微软雅黑" panose="020B0503020204020204" charset="-122"/>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微软雅黑" panose="020B0503020204020204" charset="-122"/>
                <a:ea typeface="微软雅黑" panose="020B0503020204020204" charset="-122"/>
              </a:defRPr>
            </a:lvl1pPr>
          </a:lstStyle>
          <a:p>
            <a:fld id="{5849F42C-2DAE-424C-A4B8-3140182C3E9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600" kern="1200">
        <a:solidFill>
          <a:schemeClr val="tx1"/>
        </a:solidFill>
        <a:latin typeface="微软雅黑" panose="020B0503020204020204" charset="-122"/>
        <a:ea typeface="微软雅黑" panose="020B0503020204020204" charset="-122"/>
        <a:cs typeface="+mn-cs"/>
      </a:defRPr>
    </a:lvl1pPr>
    <a:lvl2pPr marL="4572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2pPr>
    <a:lvl3pPr marL="9144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3pPr>
    <a:lvl4pPr marL="13716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4pPr>
    <a:lvl5pPr marL="18288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30.xml"/><Relationship Id="rId4" Type="http://schemas.openxmlformats.org/officeDocument/2006/relationships/tags" Target="../tags/tag29.xml"/><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5" Type="http://schemas.openxmlformats.org/officeDocument/2006/relationships/tags" Target="../tags/tag34.xml"/><Relationship Id="rId4" Type="http://schemas.openxmlformats.org/officeDocument/2006/relationships/tags" Target="../tags/tag33.xml"/><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12.xml"/><Relationship Id="rId4" Type="http://schemas.openxmlformats.org/officeDocument/2006/relationships/tags" Target="../tags/tag11.xml"/><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15.xml"/><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6" name="矩形 5"/>
          <p:cNvSpPr/>
          <p:nvPr userDrawn="1"/>
        </p:nvSpPr>
        <p:spPr>
          <a:xfrm>
            <a:off x="0" y="0"/>
            <a:ext cx="12204065" cy="6881495"/>
          </a:xfrm>
          <a:prstGeom prst="rect">
            <a:avLst/>
          </a:prstGeom>
          <a:pattFill prst="dotGrid">
            <a:fgClr>
              <a:srgbClr val="1B516D"/>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矩形 6"/>
          <p:cNvSpPr/>
          <p:nvPr userDrawn="1"/>
        </p:nvSpPr>
        <p:spPr>
          <a:xfrm>
            <a:off x="0" y="0"/>
            <a:ext cx="12204065" cy="6881495"/>
          </a:xfrm>
          <a:prstGeom prst="rect">
            <a:avLst/>
          </a:prstGeom>
          <a:solidFill>
            <a:srgbClr val="FFFFFF">
              <a:alpha val="7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0" name="组合 19"/>
          <p:cNvGrpSpPr/>
          <p:nvPr userDrawn="1"/>
        </p:nvGrpSpPr>
        <p:grpSpPr>
          <a:xfrm>
            <a:off x="-11430" y="-11430"/>
            <a:ext cx="2202180" cy="2202180"/>
            <a:chOff x="0" y="0"/>
            <a:chExt cx="3468" cy="3468"/>
          </a:xfrm>
        </p:grpSpPr>
        <p:sp>
          <p:nvSpPr>
            <p:cNvPr id="12" name="任意多边形 11"/>
            <p:cNvSpPr/>
            <p:nvPr userDrawn="1"/>
          </p:nvSpPr>
          <p:spPr>
            <a:xfrm rot="5400000">
              <a:off x="0" y="0"/>
              <a:ext cx="3468" cy="3468"/>
            </a:xfrm>
            <a:custGeom>
              <a:avLst/>
              <a:gdLst>
                <a:gd name="it" fmla="*/ h 7 12"/>
                <a:gd name="ir" fmla="*/ w 7 12"/>
                <a:gd name="ib" fmla="*/ h 11 12"/>
              </a:gdLst>
              <a:ahLst/>
              <a:cxnLst>
                <a:cxn ang="3">
                  <a:pos x="l" y="t"/>
                </a:cxn>
                <a:cxn ang="cd2">
                  <a:pos x="l" y="vc"/>
                </a:cxn>
                <a:cxn ang="cd4">
                  <a:pos x="l" y="b"/>
                </a:cxn>
                <a:cxn ang="cd4">
                  <a:pos x="hc" y="b"/>
                </a:cxn>
                <a:cxn ang="cd4">
                  <a:pos x="r" y="b"/>
                </a:cxn>
                <a:cxn ang="0">
                  <a:pos x="hc" y="vc"/>
                </a:cxn>
              </a:cxnLst>
              <a:rect l="l" t="t" r="r" b="b"/>
              <a:pathLst>
                <a:path w="3468" h="3468">
                  <a:moveTo>
                    <a:pt x="1533" y="2318"/>
                  </a:moveTo>
                  <a:cubicBezTo>
                    <a:pt x="1357" y="2318"/>
                    <a:pt x="1215" y="2460"/>
                    <a:pt x="1215" y="2636"/>
                  </a:cubicBezTo>
                  <a:cubicBezTo>
                    <a:pt x="1215" y="2812"/>
                    <a:pt x="1357" y="2954"/>
                    <a:pt x="1533" y="2954"/>
                  </a:cubicBezTo>
                  <a:cubicBezTo>
                    <a:pt x="1709" y="2954"/>
                    <a:pt x="1851" y="2812"/>
                    <a:pt x="1851" y="2636"/>
                  </a:cubicBezTo>
                  <a:cubicBezTo>
                    <a:pt x="1851" y="2460"/>
                    <a:pt x="1709" y="2318"/>
                    <a:pt x="1533" y="2318"/>
                  </a:cubicBezTo>
                  <a:close/>
                  <a:moveTo>
                    <a:pt x="709" y="1416"/>
                  </a:moveTo>
                  <a:cubicBezTo>
                    <a:pt x="533" y="1416"/>
                    <a:pt x="391" y="1558"/>
                    <a:pt x="391" y="1734"/>
                  </a:cubicBezTo>
                  <a:cubicBezTo>
                    <a:pt x="391" y="1910"/>
                    <a:pt x="533" y="2052"/>
                    <a:pt x="709" y="2052"/>
                  </a:cubicBezTo>
                  <a:cubicBezTo>
                    <a:pt x="885" y="2052"/>
                    <a:pt x="1027" y="1910"/>
                    <a:pt x="1027" y="1734"/>
                  </a:cubicBezTo>
                  <a:cubicBezTo>
                    <a:pt x="1027" y="1558"/>
                    <a:pt x="885" y="1416"/>
                    <a:pt x="709" y="1416"/>
                  </a:cubicBezTo>
                  <a:close/>
                  <a:moveTo>
                    <a:pt x="0" y="0"/>
                  </a:moveTo>
                  <a:lnTo>
                    <a:pt x="3468" y="3468"/>
                  </a:lnTo>
                  <a:lnTo>
                    <a:pt x="0" y="3468"/>
                  </a:lnTo>
                  <a:lnTo>
                    <a:pt x="0" y="0"/>
                  </a:lnTo>
                  <a:close/>
                </a:path>
              </a:pathLst>
            </a:custGeom>
            <a:solidFill>
              <a:srgbClr val="0F2E3E"/>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a:p>
          </p:txBody>
        </p:sp>
        <p:sp>
          <p:nvSpPr>
            <p:cNvPr id="15" name="椭圆 14"/>
            <p:cNvSpPr/>
            <p:nvPr userDrawn="1"/>
          </p:nvSpPr>
          <p:spPr>
            <a:xfrm>
              <a:off x="1416" y="391"/>
              <a:ext cx="636" cy="636"/>
            </a:xfrm>
            <a:prstGeom prst="ellipse">
              <a:avLst/>
            </a:prstGeom>
            <a:noFill/>
            <a:ln w="38100">
              <a:solidFill>
                <a:srgbClr val="C8C8C8"/>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椭圆 18"/>
            <p:cNvSpPr/>
            <p:nvPr userDrawn="1"/>
          </p:nvSpPr>
          <p:spPr>
            <a:xfrm>
              <a:off x="515" y="1216"/>
              <a:ext cx="636" cy="636"/>
            </a:xfrm>
            <a:prstGeom prst="ellipse">
              <a:avLst/>
            </a:prstGeom>
            <a:noFill/>
            <a:ln w="38100">
              <a:solidFill>
                <a:srgbClr val="C8C8C8"/>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a:xfrm>
            <a:off x="879742" y="6349833"/>
            <a:ext cx="2700000" cy="3168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a:xfrm>
            <a:off x="4116000" y="6349833"/>
            <a:ext cx="3960000" cy="316800"/>
          </a:xfrm>
        </p:spPr>
        <p:txBody>
          <a:bodyPr/>
          <a:lstStyle/>
          <a:p>
            <a:endParaRPr lang="zh-CN" altLang="en-US"/>
          </a:p>
        </p:txBody>
      </p:sp>
      <p:sp>
        <p:nvSpPr>
          <p:cNvPr id="5" name="灯片编号占位符 4"/>
          <p:cNvSpPr>
            <a:spLocks noGrp="1"/>
          </p:cNvSpPr>
          <p:nvPr>
            <p:ph type="sldNum" sz="quarter" idx="12"/>
            <p:custDataLst>
              <p:tags r:id="rId4"/>
            </p:custDataLst>
          </p:nvPr>
        </p:nvSpPr>
        <p:spPr>
          <a:xfrm>
            <a:off x="8610600" y="6349833"/>
            <a:ext cx="2700000" cy="316800"/>
          </a:xfrm>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04000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a:xfrm>
            <a:off x="879742" y="6349833"/>
            <a:ext cx="2700000" cy="3168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a:xfrm>
            <a:off x="4116000" y="6349833"/>
            <a:ext cx="3960000" cy="316800"/>
          </a:xfrm>
        </p:spPr>
        <p:txBody>
          <a:bodyPr/>
          <a:lstStyle/>
          <a:p>
            <a:endParaRPr lang="zh-CN" altLang="en-US"/>
          </a:p>
        </p:txBody>
      </p:sp>
      <p:sp>
        <p:nvSpPr>
          <p:cNvPr id="5" name="灯片编号占位符 4"/>
          <p:cNvSpPr>
            <a:spLocks noGrp="1"/>
          </p:cNvSpPr>
          <p:nvPr>
            <p:ph type="sldNum" sz="quarter" idx="12"/>
            <p:custDataLst>
              <p:tags r:id="rId4"/>
            </p:custDataLst>
          </p:nvPr>
        </p:nvSpPr>
        <p:spPr>
          <a:xfrm>
            <a:off x="8610600" y="6349833"/>
            <a:ext cx="2700000" cy="316800"/>
          </a:xfrm>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669882" y="2588281"/>
            <a:ext cx="10852237" cy="899167"/>
          </a:xfrm>
        </p:spPr>
        <p:txBody>
          <a:bodyPr vert="horz" lIns="101600" tIns="38100" rIns="25400" bIns="38100" rtlCol="0" anchor="t" anchorCtr="0">
            <a:noAutofit/>
          </a:bodyPr>
          <a:lstStyle>
            <a:lvl1pPr marL="0" marR="0" algn="ctr" defTabSz="914400" rtl="0" eaLnBrk="1" fontAlgn="auto" latinLnBrk="0" hangingPunct="1">
              <a:lnSpc>
                <a:spcPct val="100000"/>
              </a:lnSpc>
              <a:buNone/>
              <a:defRPr kumimoji="0" lang="zh-CN" altLang="en-US" sz="5400" b="0" i="0" u="none" strike="noStrike" kern="1200" cap="none" spc="600" normalizeH="0" baseline="0" noProof="1" dirty="0">
                <a:solidFill>
                  <a:schemeClr val="tx1"/>
                </a:solidFill>
                <a:effectLst>
                  <a:outerShdw blurRad="38100" dist="38100" dir="2700000" algn="tl">
                    <a:srgbClr val="000000">
                      <a:alpha val="43137"/>
                    </a:srgbClr>
                  </a:outerShdw>
                </a:effectLst>
                <a:uFillTx/>
                <a:latin typeface="+mj-lt"/>
                <a:ea typeface="+mj-ea"/>
                <a:cs typeface="+mj-cs"/>
                <a:sym typeface="+mn-ea"/>
              </a:defRPr>
            </a:lvl1pPr>
          </a:lstStyle>
          <a:p>
            <a:pPr lvl="0"/>
            <a:r>
              <a:rPr>
                <a:sym typeface="+mn-ea"/>
              </a:rPr>
              <a:t>单击此处编辑标题</a:t>
            </a:r>
            <a:endParaRPr>
              <a:sym typeface="+mn-ea"/>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7" name="矩形 6"/>
          <p:cNvSpPr/>
          <p:nvPr userDrawn="1"/>
        </p:nvSpPr>
        <p:spPr>
          <a:xfrm>
            <a:off x="0" y="0"/>
            <a:ext cx="12204065" cy="6881495"/>
          </a:xfrm>
          <a:prstGeom prst="rect">
            <a:avLst/>
          </a:prstGeom>
          <a:pattFill prst="dotGrid">
            <a:fgClr>
              <a:srgbClr val="1B516D"/>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矩形 7"/>
          <p:cNvSpPr/>
          <p:nvPr userDrawn="1"/>
        </p:nvSpPr>
        <p:spPr>
          <a:xfrm>
            <a:off x="0" y="-12065"/>
            <a:ext cx="12204065" cy="6881495"/>
          </a:xfrm>
          <a:prstGeom prst="rect">
            <a:avLst/>
          </a:prstGeom>
          <a:solidFill>
            <a:srgbClr val="FFFFFF">
              <a:alpha val="7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20" name="组合 19"/>
          <p:cNvGrpSpPr/>
          <p:nvPr userDrawn="1"/>
        </p:nvGrpSpPr>
        <p:grpSpPr>
          <a:xfrm>
            <a:off x="-11430" y="-11430"/>
            <a:ext cx="2202180" cy="2202180"/>
            <a:chOff x="0" y="0"/>
            <a:chExt cx="3468" cy="3468"/>
          </a:xfrm>
        </p:grpSpPr>
        <p:sp>
          <p:nvSpPr>
            <p:cNvPr id="12" name="任意多边形 11"/>
            <p:cNvSpPr/>
            <p:nvPr userDrawn="1"/>
          </p:nvSpPr>
          <p:spPr>
            <a:xfrm rot="5400000">
              <a:off x="0" y="0"/>
              <a:ext cx="3468" cy="3468"/>
            </a:xfrm>
            <a:custGeom>
              <a:avLst/>
              <a:gdLst>
                <a:gd name="it" fmla="*/ h 7 12"/>
                <a:gd name="ir" fmla="*/ w 7 12"/>
                <a:gd name="ib" fmla="*/ h 11 12"/>
              </a:gdLst>
              <a:ahLst/>
              <a:cxnLst>
                <a:cxn ang="3">
                  <a:pos x="l" y="t"/>
                </a:cxn>
                <a:cxn ang="cd2">
                  <a:pos x="l" y="vc"/>
                </a:cxn>
                <a:cxn ang="cd4">
                  <a:pos x="l" y="b"/>
                </a:cxn>
                <a:cxn ang="cd4">
                  <a:pos x="hc" y="b"/>
                </a:cxn>
                <a:cxn ang="cd4">
                  <a:pos x="r" y="b"/>
                </a:cxn>
                <a:cxn ang="0">
                  <a:pos x="hc" y="vc"/>
                </a:cxn>
              </a:cxnLst>
              <a:rect l="l" t="t" r="r" b="b"/>
              <a:pathLst>
                <a:path w="3468" h="3468">
                  <a:moveTo>
                    <a:pt x="1533" y="2318"/>
                  </a:moveTo>
                  <a:cubicBezTo>
                    <a:pt x="1357" y="2318"/>
                    <a:pt x="1215" y="2460"/>
                    <a:pt x="1215" y="2636"/>
                  </a:cubicBezTo>
                  <a:cubicBezTo>
                    <a:pt x="1215" y="2812"/>
                    <a:pt x="1357" y="2954"/>
                    <a:pt x="1533" y="2954"/>
                  </a:cubicBezTo>
                  <a:cubicBezTo>
                    <a:pt x="1709" y="2954"/>
                    <a:pt x="1851" y="2812"/>
                    <a:pt x="1851" y="2636"/>
                  </a:cubicBezTo>
                  <a:cubicBezTo>
                    <a:pt x="1851" y="2460"/>
                    <a:pt x="1709" y="2318"/>
                    <a:pt x="1533" y="2318"/>
                  </a:cubicBezTo>
                  <a:close/>
                  <a:moveTo>
                    <a:pt x="709" y="1416"/>
                  </a:moveTo>
                  <a:cubicBezTo>
                    <a:pt x="533" y="1416"/>
                    <a:pt x="391" y="1558"/>
                    <a:pt x="391" y="1734"/>
                  </a:cubicBezTo>
                  <a:cubicBezTo>
                    <a:pt x="391" y="1910"/>
                    <a:pt x="533" y="2052"/>
                    <a:pt x="709" y="2052"/>
                  </a:cubicBezTo>
                  <a:cubicBezTo>
                    <a:pt x="885" y="2052"/>
                    <a:pt x="1027" y="1910"/>
                    <a:pt x="1027" y="1734"/>
                  </a:cubicBezTo>
                  <a:cubicBezTo>
                    <a:pt x="1027" y="1558"/>
                    <a:pt x="885" y="1416"/>
                    <a:pt x="709" y="1416"/>
                  </a:cubicBezTo>
                  <a:close/>
                  <a:moveTo>
                    <a:pt x="0" y="0"/>
                  </a:moveTo>
                  <a:lnTo>
                    <a:pt x="3468" y="3468"/>
                  </a:lnTo>
                  <a:lnTo>
                    <a:pt x="0" y="3468"/>
                  </a:lnTo>
                  <a:lnTo>
                    <a:pt x="0" y="0"/>
                  </a:lnTo>
                  <a:close/>
                </a:path>
              </a:pathLst>
            </a:custGeom>
            <a:solidFill>
              <a:srgbClr val="0F2E3E"/>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a:p>
          </p:txBody>
        </p:sp>
        <p:sp>
          <p:nvSpPr>
            <p:cNvPr id="15" name="椭圆 14"/>
            <p:cNvSpPr/>
            <p:nvPr userDrawn="1"/>
          </p:nvSpPr>
          <p:spPr>
            <a:xfrm>
              <a:off x="1416" y="391"/>
              <a:ext cx="636" cy="636"/>
            </a:xfrm>
            <a:prstGeom prst="ellipse">
              <a:avLst/>
            </a:prstGeom>
            <a:noFill/>
            <a:ln w="38100">
              <a:solidFill>
                <a:srgbClr val="C8C8C8"/>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9" name="椭圆 18"/>
            <p:cNvSpPr/>
            <p:nvPr userDrawn="1"/>
          </p:nvSpPr>
          <p:spPr>
            <a:xfrm>
              <a:off x="515" y="1216"/>
              <a:ext cx="636" cy="636"/>
            </a:xfrm>
            <a:prstGeom prst="ellipse">
              <a:avLst/>
            </a:prstGeom>
            <a:noFill/>
            <a:ln w="38100">
              <a:solidFill>
                <a:srgbClr val="C8C8C8"/>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矩形 6"/>
          <p:cNvSpPr/>
          <p:nvPr userDrawn="1"/>
        </p:nvSpPr>
        <p:spPr>
          <a:xfrm>
            <a:off x="0" y="0"/>
            <a:ext cx="12204065" cy="6881495"/>
          </a:xfrm>
          <a:prstGeom prst="rect">
            <a:avLst/>
          </a:prstGeom>
          <a:pattFill prst="dotGrid">
            <a:fgClr>
              <a:srgbClr val="1B516D"/>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矩形 7"/>
          <p:cNvSpPr/>
          <p:nvPr userDrawn="1"/>
        </p:nvSpPr>
        <p:spPr>
          <a:xfrm>
            <a:off x="0" y="0"/>
            <a:ext cx="12204065" cy="6881495"/>
          </a:xfrm>
          <a:prstGeom prst="rect">
            <a:avLst/>
          </a:prstGeom>
          <a:solidFill>
            <a:srgbClr val="FFFFFF">
              <a:alpha val="7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矩形 7"/>
          <p:cNvSpPr/>
          <p:nvPr userDrawn="1"/>
        </p:nvSpPr>
        <p:spPr>
          <a:xfrm>
            <a:off x="0" y="0"/>
            <a:ext cx="12204065" cy="6881495"/>
          </a:xfrm>
          <a:prstGeom prst="rect">
            <a:avLst/>
          </a:prstGeom>
          <a:pattFill prst="dotGrid">
            <a:fgClr>
              <a:srgbClr val="1B516D"/>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矩形 8"/>
          <p:cNvSpPr/>
          <p:nvPr userDrawn="1"/>
        </p:nvSpPr>
        <p:spPr>
          <a:xfrm>
            <a:off x="0" y="0"/>
            <a:ext cx="12204065" cy="6881495"/>
          </a:xfrm>
          <a:prstGeom prst="rect">
            <a:avLst/>
          </a:prstGeom>
          <a:solidFill>
            <a:srgbClr val="FFFFFF">
              <a:alpha val="8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7" name="组合 6"/>
          <p:cNvGrpSpPr/>
          <p:nvPr userDrawn="1"/>
        </p:nvGrpSpPr>
        <p:grpSpPr>
          <a:xfrm>
            <a:off x="5590540" y="-510540"/>
            <a:ext cx="1022350" cy="1022350"/>
            <a:chOff x="8804" y="-804"/>
            <a:chExt cx="1610" cy="1610"/>
          </a:xfrm>
        </p:grpSpPr>
        <p:sp>
          <p:nvSpPr>
            <p:cNvPr id="2" name="任意多边形 1"/>
            <p:cNvSpPr/>
            <p:nvPr userDrawn="1"/>
          </p:nvSpPr>
          <p:spPr>
            <a:xfrm rot="18900000">
              <a:off x="8804" y="-804"/>
              <a:ext cx="1611" cy="1611"/>
            </a:xfrm>
            <a:custGeom>
              <a:avLst/>
              <a:gdLst>
                <a:gd name="it" fmla="*/ h 7 12"/>
                <a:gd name="ir" fmla="*/ w 7 12"/>
                <a:gd name="ib" fmla="*/ h 11 12"/>
              </a:gdLst>
              <a:ahLst/>
              <a:cxnLst>
                <a:cxn ang="3">
                  <a:pos x="l" y="t"/>
                </a:cxn>
                <a:cxn ang="cd2">
                  <a:pos x="l" y="vc"/>
                </a:cxn>
                <a:cxn ang="cd4">
                  <a:pos x="l" y="b"/>
                </a:cxn>
                <a:cxn ang="cd4">
                  <a:pos x="hc" y="b"/>
                </a:cxn>
                <a:cxn ang="cd4">
                  <a:pos x="r" y="b"/>
                </a:cxn>
                <a:cxn ang="0">
                  <a:pos x="hc" y="vc"/>
                </a:cxn>
              </a:cxnLst>
              <a:rect l="l" t="t" r="r" b="b"/>
              <a:pathLst>
                <a:path w="1611" h="1611">
                  <a:moveTo>
                    <a:pt x="720" y="1153"/>
                  </a:moveTo>
                  <a:cubicBezTo>
                    <a:pt x="679" y="1153"/>
                    <a:pt x="638" y="1169"/>
                    <a:pt x="607" y="1200"/>
                  </a:cubicBezTo>
                  <a:cubicBezTo>
                    <a:pt x="545" y="1262"/>
                    <a:pt x="545" y="1363"/>
                    <a:pt x="607" y="1425"/>
                  </a:cubicBezTo>
                  <a:cubicBezTo>
                    <a:pt x="669" y="1488"/>
                    <a:pt x="770" y="1488"/>
                    <a:pt x="833" y="1425"/>
                  </a:cubicBezTo>
                  <a:cubicBezTo>
                    <a:pt x="895" y="1363"/>
                    <a:pt x="895" y="1262"/>
                    <a:pt x="833" y="1200"/>
                  </a:cubicBezTo>
                  <a:cubicBezTo>
                    <a:pt x="802" y="1169"/>
                    <a:pt x="761" y="1153"/>
                    <a:pt x="720" y="1153"/>
                  </a:cubicBezTo>
                  <a:close/>
                  <a:moveTo>
                    <a:pt x="296" y="729"/>
                  </a:moveTo>
                  <a:cubicBezTo>
                    <a:pt x="256" y="729"/>
                    <a:pt x="215" y="745"/>
                    <a:pt x="184" y="776"/>
                  </a:cubicBezTo>
                  <a:cubicBezTo>
                    <a:pt x="121" y="838"/>
                    <a:pt x="121" y="939"/>
                    <a:pt x="184" y="1002"/>
                  </a:cubicBezTo>
                  <a:cubicBezTo>
                    <a:pt x="246" y="1064"/>
                    <a:pt x="347" y="1064"/>
                    <a:pt x="409" y="1002"/>
                  </a:cubicBezTo>
                  <a:cubicBezTo>
                    <a:pt x="471" y="939"/>
                    <a:pt x="471" y="838"/>
                    <a:pt x="409" y="776"/>
                  </a:cubicBezTo>
                  <a:cubicBezTo>
                    <a:pt x="378" y="745"/>
                    <a:pt x="337" y="729"/>
                    <a:pt x="296" y="729"/>
                  </a:cubicBezTo>
                  <a:close/>
                  <a:moveTo>
                    <a:pt x="0" y="0"/>
                  </a:moveTo>
                  <a:lnTo>
                    <a:pt x="1611" y="1611"/>
                  </a:lnTo>
                  <a:lnTo>
                    <a:pt x="0" y="1611"/>
                  </a:lnTo>
                  <a:lnTo>
                    <a:pt x="0" y="0"/>
                  </a:lnTo>
                  <a:close/>
                </a:path>
              </a:pathLst>
            </a:custGeom>
            <a:solidFill>
              <a:srgbClr val="0F2E3E"/>
            </a:solidFill>
            <a:ln>
              <a:solidFill>
                <a:srgbClr val="0F2E3E"/>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a:p>
          </p:txBody>
        </p:sp>
        <p:sp>
          <p:nvSpPr>
            <p:cNvPr id="5" name="椭圆 4"/>
            <p:cNvSpPr/>
            <p:nvPr userDrawn="1"/>
          </p:nvSpPr>
          <p:spPr>
            <a:xfrm>
              <a:off x="9141" y="242"/>
              <a:ext cx="319" cy="319"/>
            </a:xfrm>
            <a:prstGeom prst="ellipse">
              <a:avLst/>
            </a:prstGeom>
            <a:noFill/>
            <a:ln w="34925">
              <a:solidFill>
                <a:srgbClr val="C8C8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椭圆 5"/>
            <p:cNvSpPr/>
            <p:nvPr userDrawn="1"/>
          </p:nvSpPr>
          <p:spPr>
            <a:xfrm>
              <a:off x="9741" y="242"/>
              <a:ext cx="319" cy="319"/>
            </a:xfrm>
            <a:prstGeom prst="ellipse">
              <a:avLst/>
            </a:prstGeom>
            <a:noFill/>
            <a:ln w="34925">
              <a:solidFill>
                <a:srgbClr val="C8C8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1296000"/>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solidFill>
                <a:uFillTx/>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789043"/>
            <a:ext cx="5283200"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296000"/>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solidFill>
                <a:uFillTx/>
                <a:latin typeface="+mn-lt"/>
                <a:ea typeface="+mn-ea"/>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789043"/>
            <a:ext cx="5283242"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a:xfrm>
            <a:off x="879742" y="6349833"/>
            <a:ext cx="2700000" cy="316800"/>
          </a:xfrm>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a:xfrm>
            <a:off x="4116000" y="6349833"/>
            <a:ext cx="3960000" cy="316800"/>
          </a:xfrm>
        </p:spPr>
        <p:txBody>
          <a:bodyPr/>
          <a:lstStyle/>
          <a:p>
            <a:endParaRPr lang="zh-CN" altLang="en-US"/>
          </a:p>
        </p:txBody>
      </p:sp>
      <p:sp>
        <p:nvSpPr>
          <p:cNvPr id="9" name="灯片编号占位符 8"/>
          <p:cNvSpPr>
            <a:spLocks noGrp="1"/>
          </p:cNvSpPr>
          <p:nvPr>
            <p:ph type="sldNum" sz="quarter" idx="12"/>
            <p:custDataLst>
              <p:tags r:id="rId9"/>
            </p:custDataLst>
          </p:nvPr>
        </p:nvSpPr>
        <p:spPr>
          <a:xfrm>
            <a:off x="8610600" y="6349833"/>
            <a:ext cx="2700000" cy="3168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a:xfrm>
            <a:off x="879742" y="6349833"/>
            <a:ext cx="2700000" cy="3168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a:xfrm>
            <a:off x="4116000" y="6349833"/>
            <a:ext cx="3960000" cy="316800"/>
          </a:xfrm>
        </p:spPr>
        <p:txBody>
          <a:bodyPr/>
          <a:lstStyle/>
          <a:p>
            <a:endParaRPr lang="zh-CN" altLang="en-US"/>
          </a:p>
        </p:txBody>
      </p:sp>
      <p:sp>
        <p:nvSpPr>
          <p:cNvPr id="5" name="灯片编号占位符 4"/>
          <p:cNvSpPr>
            <a:spLocks noGrp="1"/>
          </p:cNvSpPr>
          <p:nvPr>
            <p:ph type="sldNum" sz="quarter" idx="12"/>
            <p:custDataLst>
              <p:tags r:id="rId5"/>
            </p:custDataLst>
          </p:nvPr>
        </p:nvSpPr>
        <p:spPr>
          <a:xfrm>
            <a:off x="8610600" y="6349833"/>
            <a:ext cx="2700000" cy="3168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a:xfrm>
            <a:off x="879742" y="6349833"/>
            <a:ext cx="2700000" cy="316800"/>
          </a:xfrm>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a:xfrm>
            <a:off x="4116000" y="6349833"/>
            <a:ext cx="3960000" cy="316800"/>
          </a:xfrm>
        </p:spPr>
        <p:txBody>
          <a:bodyPr/>
          <a:lstStyle/>
          <a:p>
            <a:endParaRPr lang="zh-CN" altLang="en-US"/>
          </a:p>
        </p:txBody>
      </p:sp>
      <p:sp>
        <p:nvSpPr>
          <p:cNvPr id="4" name="灯片编号占位符 3"/>
          <p:cNvSpPr>
            <a:spLocks noGrp="1"/>
          </p:cNvSpPr>
          <p:nvPr>
            <p:ph type="sldNum" sz="quarter" idx="12"/>
            <p:custDataLst>
              <p:tags r:id="rId4"/>
            </p:custDataLst>
          </p:nvPr>
        </p:nvSpPr>
        <p:spPr>
          <a:xfrm>
            <a:off x="8610600" y="6349833"/>
            <a:ext cx="2700000" cy="316800"/>
          </a:xfr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69930" y="1296000"/>
            <a:ext cx="5283242" cy="5040000"/>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238925" y="1296000"/>
            <a:ext cx="5283242" cy="50400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4"/>
            </p:custDataLst>
          </p:nvPr>
        </p:nvSpPr>
        <p:spPr>
          <a:xfrm>
            <a:off x="879742" y="6349833"/>
            <a:ext cx="2700000" cy="316800"/>
          </a:xfrm>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a:xfrm>
            <a:off x="4116000" y="6349833"/>
            <a:ext cx="3960000" cy="316800"/>
          </a:xfrm>
        </p:spPr>
        <p:txBody>
          <a:bodyPr/>
          <a:lstStyle/>
          <a:p>
            <a:endParaRPr lang="zh-CN" altLang="en-US" dirty="0"/>
          </a:p>
        </p:txBody>
      </p:sp>
      <p:sp>
        <p:nvSpPr>
          <p:cNvPr id="7" name="灯片编号占位符 6"/>
          <p:cNvSpPr>
            <a:spLocks noGrp="1"/>
          </p:cNvSpPr>
          <p:nvPr>
            <p:ph type="sldNum" sz="quarter" idx="12"/>
            <p:custDataLst>
              <p:tags r:id="rId6"/>
            </p:custDataLst>
          </p:nvPr>
        </p:nvSpPr>
        <p:spPr>
          <a:xfrm>
            <a:off x="8610600" y="6349833"/>
            <a:ext cx="2700000" cy="316800"/>
          </a:xfrm>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a:xfrm>
            <a:off x="669882" y="432000"/>
            <a:ext cx="10852237" cy="648000"/>
          </a:xfrm>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a:solidFill>
                  <a:schemeClr val="tx1">
                    <a:lumMod val="75000"/>
                    <a:lumOff val="25000"/>
                  </a:schemeClr>
                </a:solidFill>
              </a:defRPr>
            </a:lvl1pPr>
            <a:lvl2pPr indent="0" eaLnBrk="1" fontAlgn="auto" latinLnBrk="0" hangingPunct="1">
              <a:defRPr>
                <a:solidFill>
                  <a:schemeClr val="tx1">
                    <a:lumMod val="75000"/>
                    <a:lumOff val="25000"/>
                  </a:schemeClr>
                </a:solidFill>
              </a:defRPr>
            </a:lvl2pPr>
            <a:lvl3pPr indent="0" eaLnBrk="1" fontAlgn="auto" latinLnBrk="0" hangingPunct="1">
              <a:defRPr>
                <a:solidFill>
                  <a:schemeClr val="tx1">
                    <a:lumMod val="75000"/>
                    <a:lumOff val="25000"/>
                  </a:schemeClr>
                </a:solidFill>
              </a:defRPr>
            </a:lvl3pPr>
            <a:lvl4pPr indent="0" eaLnBrk="1" fontAlgn="auto" latinLnBrk="0" hangingPunct="1">
              <a:defRPr>
                <a:solidFill>
                  <a:schemeClr val="tx1">
                    <a:lumMod val="75000"/>
                    <a:lumOff val="25000"/>
                  </a:schemeClr>
                </a:solidFill>
              </a:defRPr>
            </a:lvl4pPr>
            <a:lvl5pPr indent="0" eaLnBrk="1" fontAlgn="auto" latinLnBrk="0" hangingPunct="1">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a:xfrm>
            <a:off x="879742" y="6349833"/>
            <a:ext cx="2700000" cy="316800"/>
          </a:xfrm>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a:xfrm>
            <a:off x="4116000" y="6349833"/>
            <a:ext cx="3960000" cy="316800"/>
          </a:xfrm>
        </p:spPr>
        <p:txBody>
          <a:bodyPr/>
          <a:lstStyle/>
          <a:p>
            <a:endParaRPr lang="zh-CN" altLang="en-US"/>
          </a:p>
        </p:txBody>
      </p:sp>
      <p:sp>
        <p:nvSpPr>
          <p:cNvPr id="6" name="灯片编号占位符 5"/>
          <p:cNvSpPr>
            <a:spLocks noGrp="1"/>
          </p:cNvSpPr>
          <p:nvPr>
            <p:ph type="sldNum" sz="quarter" idx="12"/>
            <p:custDataLst>
              <p:tags r:id="rId6"/>
            </p:custDataLst>
          </p:nvPr>
        </p:nvSpPr>
        <p:spPr>
          <a:xfrm>
            <a:off x="8610600" y="6349833"/>
            <a:ext cx="2700000" cy="316800"/>
          </a:xfrm>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tags" Target="../tags/tag35.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KSO_TEMPLATE" hidden="1"/>
          <p:cNvSpPr/>
          <p:nvPr>
            <p:custDataLst>
              <p:tags r:id="rId12"/>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2800" b="1" u="none" strike="noStrike" kern="1200" cap="none" spc="200" normalizeH="0">
          <a:solidFill>
            <a:schemeClr val="tx1"/>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mn-lt"/>
          <a:ea typeface="+mn-ea"/>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ags" Target="../tags/tag36.xml"/><Relationship Id="rId2" Type="http://schemas.openxmlformats.org/officeDocument/2006/relationships/image" Target="../media/image1.sv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9.png"/><Relationship Id="rId1" Type="http://schemas.openxmlformats.org/officeDocument/2006/relationships/tags" Target="../tags/tag40.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1.png"/><Relationship Id="rId1"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3.png"/><Relationship Id="rId1" Type="http://schemas.openxmlformats.org/officeDocument/2006/relationships/image" Target="../media/image12.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4.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5.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6.png"/></Relationships>
</file>

<file path=ppt/slides/_rels/slide16.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1.xml"/><Relationship Id="rId3" Type="http://schemas.openxmlformats.org/officeDocument/2006/relationships/tags" Target="../tags/tag41.xml"/><Relationship Id="rId2" Type="http://schemas.openxmlformats.org/officeDocument/2006/relationships/image" Target="../media/image1.svg"/><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8.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5" Type="http://schemas.openxmlformats.org/officeDocument/2006/relationships/vmlDrawing" Target="../drawings/vmlDrawing1.vml"/><Relationship Id="rId4" Type="http://schemas.openxmlformats.org/officeDocument/2006/relationships/slideLayout" Target="../slideLayouts/slideLayout2.xml"/><Relationship Id="rId3" Type="http://schemas.openxmlformats.org/officeDocument/2006/relationships/image" Target="../media/image5.wmf"/><Relationship Id="rId2" Type="http://schemas.openxmlformats.org/officeDocument/2006/relationships/package" Target="../embeddings/Document1.docx"/><Relationship Id="rId1" Type="http://schemas.openxmlformats.org/officeDocument/2006/relationships/tags" Target="../tags/tag3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9.png"/><Relationship Id="rId1"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079500" y="3014345"/>
            <a:ext cx="10293350" cy="82994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ctr"/>
            <a:r>
              <a:rPr lang="zh-CN" altLang="en-US" sz="4800" b="1">
                <a:solidFill>
                  <a:srgbClr val="0F2E3E"/>
                </a:solidFill>
                <a:latin typeface="思源黑体旧字形 Normal" panose="020B0400000000000000" charset="-128"/>
                <a:ea typeface="思源黑体旧字形 Normal" panose="020B0400000000000000" charset="-128"/>
                <a:sym typeface="+mn-ea"/>
              </a:rPr>
              <a:t>优粤佛山卡申请操作</a:t>
            </a:r>
            <a:r>
              <a:rPr lang="zh-CN" altLang="en-US" sz="4800" b="1">
                <a:solidFill>
                  <a:srgbClr val="0F2E3E"/>
                </a:solidFill>
                <a:latin typeface="思源黑体旧字形 Normal" panose="020B0400000000000000" charset="-128"/>
                <a:ea typeface="思源黑体旧字形 Normal" panose="020B0400000000000000" charset="-128"/>
                <a:sym typeface="+mn-ea"/>
              </a:rPr>
              <a:t>指引</a:t>
            </a:r>
            <a:endParaRPr lang="zh-CN" altLang="en-US" sz="4800" b="1">
              <a:solidFill>
                <a:srgbClr val="0F2E3E"/>
              </a:solidFill>
              <a:latin typeface="思源黑体旧字形 Normal" panose="020B0400000000000000" charset="-128"/>
              <a:ea typeface="思源黑体旧字形 Normal" panose="020B0400000000000000" charset="-128"/>
              <a:sym typeface="+mn-ea"/>
            </a:endParaRPr>
          </a:p>
        </p:txBody>
      </p:sp>
      <p:sp>
        <p:nvSpPr>
          <p:cNvPr id="8" name="文本框 7"/>
          <p:cNvSpPr txBox="1"/>
          <p:nvPr/>
        </p:nvSpPr>
        <p:spPr>
          <a:xfrm>
            <a:off x="4407535" y="6135370"/>
            <a:ext cx="5013960" cy="368300"/>
          </a:xfrm>
          <a:prstGeom prst="rect">
            <a:avLst/>
          </a:prstGeom>
          <a:noFill/>
        </p:spPr>
        <p:txBody>
          <a:bodyPr wrap="square" rtlCol="0">
            <a:spAutoFit/>
          </a:bodyPr>
          <a:p>
            <a:pPr algn="ctr"/>
            <a:r>
              <a:rPr lang="zh-CN" altLang="en-US">
                <a:solidFill>
                  <a:srgbClr val="0F2E3E"/>
                </a:solidFill>
                <a:latin typeface="思源黑体旧字形 Normal" panose="020B0400000000000000" charset="-128"/>
                <a:ea typeface="思源黑体旧字形 Normal" panose="020B0400000000000000" charset="-128"/>
              </a:rPr>
              <a:t>东北大学佛山研究生院    人事组织部</a:t>
            </a:r>
            <a:endParaRPr lang="zh-CN" altLang="en-US">
              <a:solidFill>
                <a:srgbClr val="0F2E3E"/>
              </a:solidFill>
              <a:latin typeface="思源黑体旧字形 Normal" panose="020B0400000000000000" charset="-128"/>
              <a:ea typeface="思源黑体旧字形 Normal" panose="020B0400000000000000" charset="-128"/>
            </a:endParaRPr>
          </a:p>
        </p:txBody>
      </p:sp>
      <p:grpSp>
        <p:nvGrpSpPr>
          <p:cNvPr id="9" name="组合 8"/>
          <p:cNvGrpSpPr/>
          <p:nvPr/>
        </p:nvGrpSpPr>
        <p:grpSpPr>
          <a:xfrm>
            <a:off x="5574030" y="1321435"/>
            <a:ext cx="1043305" cy="1043305"/>
            <a:chOff x="8656" y="1407"/>
            <a:chExt cx="1890" cy="1890"/>
          </a:xfrm>
        </p:grpSpPr>
        <p:sp>
          <p:nvSpPr>
            <p:cNvPr id="14" name="椭圆 13"/>
            <p:cNvSpPr/>
            <p:nvPr/>
          </p:nvSpPr>
          <p:spPr>
            <a:xfrm>
              <a:off x="8710" y="1461"/>
              <a:ext cx="1782" cy="1782"/>
            </a:xfrm>
            <a:prstGeom prst="ellipse">
              <a:avLst/>
            </a:prstGeom>
            <a:solidFill>
              <a:srgbClr val="0F2E3E"/>
            </a:solidFill>
            <a:ln>
              <a:noFill/>
            </a:ln>
            <a:effectLst>
              <a:outerShdw blurRad="50800" dist="38100" dir="5400000" algn="t" rotWithShape="0">
                <a:schemeClr val="bg1">
                  <a:lumMod val="6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2" name="图片 1" descr="3679548"/>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8994" y="1925"/>
              <a:ext cx="1211" cy="914"/>
            </a:xfrm>
            <a:prstGeom prst="rect">
              <a:avLst/>
            </a:prstGeom>
          </p:spPr>
        </p:pic>
        <p:sp>
          <p:nvSpPr>
            <p:cNvPr id="3" name="椭圆 2"/>
            <p:cNvSpPr/>
            <p:nvPr/>
          </p:nvSpPr>
          <p:spPr>
            <a:xfrm>
              <a:off x="8656" y="1407"/>
              <a:ext cx="1890" cy="1890"/>
            </a:xfrm>
            <a:prstGeom prst="ellipse">
              <a:avLst/>
            </a:prstGeom>
            <a:noFill/>
            <a:ln w="25400">
              <a:solidFill>
                <a:srgbClr val="0F2E3E"/>
              </a:solidFill>
            </a:ln>
            <a:effectLst>
              <a:outerShdw blurRad="50800" dist="38100" dir="5400000" algn="t" rotWithShape="0">
                <a:schemeClr val="bg1">
                  <a:lumMod val="6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custDataLst>
              <p:tags r:id="rId1"/>
            </p:custDataLst>
          </p:nvPr>
        </p:nvPicPr>
        <p:blipFill>
          <a:blip r:embed="rId2"/>
          <a:stretch>
            <a:fillRect/>
          </a:stretch>
        </p:blipFill>
        <p:spPr>
          <a:xfrm>
            <a:off x="505303" y="2119712"/>
            <a:ext cx="3237379" cy="4137141"/>
          </a:xfrm>
          <a:prstGeom prst="rect">
            <a:avLst/>
          </a:prstGeom>
        </p:spPr>
      </p:pic>
      <p:sp>
        <p:nvSpPr>
          <p:cNvPr id="20" name="文本框 19"/>
          <p:cNvSpPr txBox="1"/>
          <p:nvPr/>
        </p:nvSpPr>
        <p:spPr>
          <a:xfrm>
            <a:off x="5577205" y="2119630"/>
            <a:ext cx="5875020" cy="1599565"/>
          </a:xfrm>
          <a:prstGeom prst="rect">
            <a:avLst/>
          </a:prstGeom>
          <a:noFill/>
        </p:spPr>
        <p:txBody>
          <a:bodyPr wrap="square" rtlCol="0">
            <a:spAutoFit/>
          </a:bodyPr>
          <a:lstStyle/>
          <a:p>
            <a:r>
              <a:rPr lang="zh-CN" altLang="en-US" sz="1400" b="1" dirty="0" smtClean="0">
                <a:solidFill>
                  <a:srgbClr val="C00000"/>
                </a:solidFill>
              </a:rPr>
              <a:t>工作单位（特殊说明）：</a:t>
            </a:r>
            <a:endParaRPr lang="zh-CN" altLang="en-US" sz="1400" b="1" dirty="0" smtClean="0">
              <a:solidFill>
                <a:srgbClr val="C00000"/>
              </a:solidFill>
            </a:endParaRPr>
          </a:p>
          <a:p>
            <a:pPr fontAlgn="auto">
              <a:lnSpc>
                <a:spcPct val="150000"/>
              </a:lnSpc>
            </a:pPr>
            <a:r>
              <a:rPr lang="zh-CN" altLang="en-US" sz="1400" b="1" dirty="0" smtClean="0">
                <a:solidFill>
                  <a:schemeClr val="tx1"/>
                </a:solidFill>
              </a:rPr>
              <a:t>如签署的劳动合同主体为非佛山市法人主体，且申请当月在佛山市购买</a:t>
            </a:r>
            <a:r>
              <a:rPr lang="zh-CN" altLang="en-US" sz="1400" b="1" dirty="0" smtClean="0">
                <a:sym typeface="+mn-ea"/>
              </a:rPr>
              <a:t>社保</a:t>
            </a:r>
            <a:r>
              <a:rPr lang="zh-CN" altLang="en-US" sz="1400" b="1" dirty="0" smtClean="0">
                <a:solidFill>
                  <a:schemeClr val="tx1"/>
                </a:solidFill>
              </a:rPr>
              <a:t>或在佛山市纳税的员工，则可直接选择</a:t>
            </a:r>
            <a:r>
              <a:rPr lang="en-US" altLang="zh-CN" sz="1400" b="1" dirty="0" smtClean="0">
                <a:solidFill>
                  <a:schemeClr val="tx1"/>
                </a:solidFill>
              </a:rPr>
              <a:t>“</a:t>
            </a:r>
            <a:r>
              <a:rPr lang="zh-CN" altLang="en-US" sz="1400" b="1" dirty="0" smtClean="0">
                <a:solidFill>
                  <a:srgbClr val="FF0000"/>
                </a:solidFill>
              </a:rPr>
              <a:t>东北大学佛山研究生院</a:t>
            </a:r>
            <a:r>
              <a:rPr lang="en-US" altLang="zh-CN" sz="1400" b="1" dirty="0" smtClean="0">
                <a:solidFill>
                  <a:schemeClr val="tx1"/>
                </a:solidFill>
              </a:rPr>
              <a:t>”</a:t>
            </a:r>
            <a:r>
              <a:rPr lang="zh-CN" altLang="en-US" sz="1400" b="1" dirty="0" smtClean="0">
                <a:solidFill>
                  <a:schemeClr val="tx1"/>
                </a:solidFill>
              </a:rPr>
              <a:t>并在劳动合同附件处</a:t>
            </a:r>
            <a:r>
              <a:rPr lang="zh-CN" altLang="en-US" sz="1400" b="1" dirty="0" smtClean="0">
                <a:solidFill>
                  <a:srgbClr val="FF0000"/>
                </a:solidFill>
              </a:rPr>
              <a:t>上传如下资料</a:t>
            </a:r>
            <a:r>
              <a:rPr lang="zh-CN" altLang="en-US" sz="1400" b="1" dirty="0" smtClean="0">
                <a:solidFill>
                  <a:schemeClr val="tx1"/>
                </a:solidFill>
              </a:rPr>
              <a:t>：</a:t>
            </a:r>
            <a:endParaRPr lang="zh-CN" altLang="en-US" sz="1400" b="1" dirty="0" smtClean="0">
              <a:solidFill>
                <a:schemeClr val="tx1"/>
              </a:solidFill>
            </a:endParaRPr>
          </a:p>
          <a:p>
            <a:pPr fontAlgn="auto">
              <a:lnSpc>
                <a:spcPct val="150000"/>
              </a:lnSpc>
            </a:pPr>
            <a:r>
              <a:rPr lang="en-US" altLang="zh-CN" sz="1400" b="1" dirty="0" smtClean="0">
                <a:solidFill>
                  <a:schemeClr val="tx1"/>
                </a:solidFill>
              </a:rPr>
              <a:t>1</a:t>
            </a:r>
            <a:r>
              <a:rPr lang="zh-CN" altLang="en-US" sz="1400" b="1" dirty="0" smtClean="0">
                <a:solidFill>
                  <a:schemeClr val="tx1"/>
                </a:solidFill>
              </a:rPr>
              <a:t>、现签署的劳动合同</a:t>
            </a:r>
            <a:endParaRPr lang="zh-CN" altLang="en-US" sz="1400" b="1" dirty="0" smtClean="0">
              <a:solidFill>
                <a:schemeClr val="tx1"/>
              </a:solidFill>
            </a:endParaRPr>
          </a:p>
        </p:txBody>
      </p:sp>
      <p:sp>
        <p:nvSpPr>
          <p:cNvPr id="9" name="文本框 8"/>
          <p:cNvSpPr txBox="1"/>
          <p:nvPr/>
        </p:nvSpPr>
        <p:spPr>
          <a:xfrm>
            <a:off x="297623" y="1663107"/>
            <a:ext cx="5826034" cy="369332"/>
          </a:xfrm>
          <a:prstGeom prst="rect">
            <a:avLst/>
          </a:prstGeom>
          <a:noFill/>
        </p:spPr>
        <p:txBody>
          <a:bodyPr wrap="square" rtlCol="0">
            <a:spAutoFit/>
          </a:bodyPr>
          <a:lstStyle/>
          <a:p>
            <a:r>
              <a:rPr lang="en-US" altLang="zh-CN" b="1" dirty="0" smtClean="0"/>
              <a:t>6.</a:t>
            </a:r>
            <a:r>
              <a:rPr lang="zh-CN" altLang="en-US" b="1" dirty="0" smtClean="0"/>
              <a:t>基本资料填写及注意事项</a:t>
            </a:r>
            <a:endParaRPr lang="en-US" altLang="zh-CN" b="1" dirty="0" smtClean="0"/>
          </a:p>
        </p:txBody>
      </p:sp>
      <p:cxnSp>
        <p:nvCxnSpPr>
          <p:cNvPr id="11" name="直接连接符 10"/>
          <p:cNvCxnSpPr/>
          <p:nvPr/>
        </p:nvCxnSpPr>
        <p:spPr>
          <a:xfrm>
            <a:off x="3744595" y="5226685"/>
            <a:ext cx="922020" cy="0"/>
          </a:xfrm>
          <a:prstGeom prst="line">
            <a:avLst/>
          </a:prstGeom>
          <a:ln w="47625" cmpd="sng">
            <a:solidFill>
              <a:srgbClr val="BC0000"/>
            </a:solidFill>
            <a:prstDash val="sysDash"/>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flipV="1">
            <a:off x="4655185" y="2324100"/>
            <a:ext cx="0" cy="2914015"/>
          </a:xfrm>
          <a:prstGeom prst="line">
            <a:avLst/>
          </a:prstGeom>
          <a:ln w="41275" cmpd="sng">
            <a:solidFill>
              <a:srgbClr val="BC0000"/>
            </a:solidFill>
            <a:prstDash val="sysDash"/>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flipV="1">
            <a:off x="4643755" y="2278380"/>
            <a:ext cx="819785" cy="11430"/>
          </a:xfrm>
          <a:prstGeom prst="line">
            <a:avLst/>
          </a:prstGeom>
          <a:ln w="44450" cmpd="sng">
            <a:solidFill>
              <a:srgbClr val="BC0000"/>
            </a:solidFill>
            <a:prstDash val="sysDash"/>
          </a:ln>
        </p:spPr>
        <p:style>
          <a:lnRef idx="1">
            <a:schemeClr val="accent1"/>
          </a:lnRef>
          <a:fillRef idx="0">
            <a:schemeClr val="accent1"/>
          </a:fillRef>
          <a:effectRef idx="0">
            <a:schemeClr val="accent1"/>
          </a:effectRef>
          <a:fontRef idx="minor">
            <a:schemeClr val="tx1"/>
          </a:fontRef>
        </p:style>
      </p:cxnSp>
      <p:sp>
        <p:nvSpPr>
          <p:cNvPr id="3" name="矩形 2"/>
          <p:cNvSpPr/>
          <p:nvPr/>
        </p:nvSpPr>
        <p:spPr>
          <a:xfrm>
            <a:off x="859790" y="920750"/>
            <a:ext cx="7395210" cy="737235"/>
          </a:xfrm>
          <a:prstGeom prst="rect">
            <a:avLst/>
          </a:prstGeom>
        </p:spPr>
        <p:txBody>
          <a:bodyPr wrap="square">
            <a:spAutoFit/>
          </a:bodyPr>
          <a:p>
            <a:pPr>
              <a:lnSpc>
                <a:spcPct val="150000"/>
              </a:lnSpc>
            </a:pPr>
            <a:r>
              <a:rPr lang="zh-CN" altLang="en-US" sz="2800" b="1">
                <a:solidFill>
                  <a:srgbClr val="0F2E3E"/>
                </a:solidFill>
                <a:latin typeface="思源黑体旧字形 Normal" panose="020B0400000000000000" charset="-128"/>
                <a:ea typeface="思源黑体旧字形 Normal" panose="020B0400000000000000" charset="-128"/>
                <a:sym typeface="+mn-lt"/>
              </a:rPr>
              <a:t>四、申请指南</a:t>
            </a:r>
            <a:endParaRPr lang="zh-CN" altLang="en-US" sz="2800" b="1">
              <a:solidFill>
                <a:srgbClr val="0F2E3E"/>
              </a:solidFill>
              <a:latin typeface="思源黑体旧字形 Normal" panose="020B0400000000000000" charset="-128"/>
              <a:ea typeface="思源黑体旧字形 Normal" panose="020B0400000000000000" charset="-128"/>
              <a:sym typeface="+mn-l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297623" y="1663107"/>
            <a:ext cx="5826034" cy="369332"/>
          </a:xfrm>
          <a:prstGeom prst="rect">
            <a:avLst/>
          </a:prstGeom>
          <a:noFill/>
        </p:spPr>
        <p:txBody>
          <a:bodyPr wrap="square" rtlCol="0">
            <a:spAutoFit/>
          </a:bodyPr>
          <a:lstStyle/>
          <a:p>
            <a:r>
              <a:rPr lang="en-US" altLang="zh-CN" b="1" dirty="0" smtClean="0"/>
              <a:t>6.</a:t>
            </a:r>
            <a:r>
              <a:rPr lang="zh-CN" altLang="en-US" b="1" dirty="0" smtClean="0"/>
              <a:t>基本资料填写及注意事项</a:t>
            </a:r>
            <a:endParaRPr lang="en-US" altLang="zh-CN" b="1" dirty="0" smtClean="0"/>
          </a:p>
        </p:txBody>
      </p:sp>
      <p:sp>
        <p:nvSpPr>
          <p:cNvPr id="9" name="文本框 8"/>
          <p:cNvSpPr txBox="1"/>
          <p:nvPr/>
        </p:nvSpPr>
        <p:spPr>
          <a:xfrm>
            <a:off x="3072597" y="1933714"/>
            <a:ext cx="2555862" cy="1599565"/>
          </a:xfrm>
          <a:prstGeom prst="rect">
            <a:avLst/>
          </a:prstGeom>
          <a:noFill/>
        </p:spPr>
        <p:txBody>
          <a:bodyPr wrap="square" rtlCol="0">
            <a:spAutoFit/>
          </a:bodyPr>
          <a:lstStyle/>
          <a:p>
            <a:r>
              <a:rPr lang="zh-CN" altLang="en-US" sz="1400" b="1" dirty="0">
                <a:solidFill>
                  <a:srgbClr val="C00000"/>
                </a:solidFill>
              </a:rPr>
              <a:t>合同需包含</a:t>
            </a:r>
            <a:r>
              <a:rPr lang="zh-CN" altLang="en-US" sz="1400" b="1" dirty="0" smtClean="0">
                <a:solidFill>
                  <a:srgbClr val="C00000"/>
                </a:solidFill>
              </a:rPr>
              <a:t>：</a:t>
            </a:r>
            <a:endParaRPr lang="en-US" altLang="zh-CN" sz="1400" b="1" dirty="0" smtClean="0">
              <a:solidFill>
                <a:srgbClr val="C00000"/>
              </a:solidFill>
            </a:endParaRPr>
          </a:p>
          <a:p>
            <a:r>
              <a:rPr lang="en-US" altLang="zh-CN" sz="1400" b="1" dirty="0" smtClean="0"/>
              <a:t>1</a:t>
            </a:r>
            <a:r>
              <a:rPr lang="en-US" altLang="zh-CN" sz="1400" b="1" dirty="0"/>
              <a:t>.</a:t>
            </a:r>
            <a:r>
              <a:rPr lang="zh-CN" altLang="en-US" sz="1400" b="1" dirty="0" smtClean="0"/>
              <a:t>甲</a:t>
            </a:r>
            <a:r>
              <a:rPr lang="zh-CN" altLang="en-US" sz="1400" b="1" dirty="0"/>
              <a:t>乙方信息页；</a:t>
            </a:r>
            <a:endParaRPr lang="zh-CN" altLang="en-US" sz="1400" b="1" dirty="0"/>
          </a:p>
          <a:p>
            <a:r>
              <a:rPr lang="en-US" altLang="zh-CN" sz="1400" b="1" dirty="0" smtClean="0"/>
              <a:t>2</a:t>
            </a:r>
            <a:r>
              <a:rPr lang="en-US" altLang="zh-CN" sz="1400" b="1" dirty="0"/>
              <a:t>.</a:t>
            </a:r>
            <a:r>
              <a:rPr lang="zh-CN" altLang="en-US" sz="1400" b="1" dirty="0" smtClean="0"/>
              <a:t>合同</a:t>
            </a:r>
            <a:r>
              <a:rPr lang="zh-CN" altLang="en-US" sz="1400" b="1" dirty="0"/>
              <a:t>期限页；</a:t>
            </a:r>
            <a:endParaRPr lang="zh-CN" altLang="en-US" sz="1400" b="1" dirty="0"/>
          </a:p>
          <a:p>
            <a:r>
              <a:rPr lang="en-US" altLang="zh-CN" sz="1400" b="1" dirty="0" smtClean="0"/>
              <a:t>3</a:t>
            </a:r>
            <a:r>
              <a:rPr lang="en-US" altLang="zh-CN" sz="1400" b="1" dirty="0"/>
              <a:t>.</a:t>
            </a:r>
            <a:r>
              <a:rPr lang="zh-CN" altLang="en-US" sz="1400" b="1" dirty="0" smtClean="0"/>
              <a:t>用人</a:t>
            </a:r>
            <a:r>
              <a:rPr lang="zh-CN" altLang="en-US" sz="1400" b="1" dirty="0"/>
              <a:t>单位盖章页，</a:t>
            </a:r>
            <a:r>
              <a:rPr lang="zh-CN" altLang="en-US" sz="1400" b="1" dirty="0" smtClean="0"/>
              <a:t>乙方签名日期</a:t>
            </a:r>
            <a:r>
              <a:rPr lang="zh-CN" altLang="en-US" sz="1400" b="1" dirty="0"/>
              <a:t>页；</a:t>
            </a:r>
            <a:endParaRPr lang="zh-CN" altLang="en-US" sz="1400" b="1" dirty="0"/>
          </a:p>
          <a:p>
            <a:r>
              <a:rPr lang="en-US" altLang="zh-CN" sz="1400" b="1" dirty="0" smtClean="0"/>
              <a:t>4</a:t>
            </a:r>
            <a:r>
              <a:rPr lang="en-US" altLang="zh-CN" sz="1400" b="1" dirty="0"/>
              <a:t>.</a:t>
            </a:r>
            <a:r>
              <a:rPr lang="zh-CN" altLang="en-US" sz="1400" b="1" dirty="0" smtClean="0"/>
              <a:t>有</a:t>
            </a:r>
            <a:r>
              <a:rPr lang="zh-CN" altLang="en-US" sz="1400" b="1" dirty="0"/>
              <a:t>续订页，须连同</a:t>
            </a:r>
            <a:r>
              <a:rPr lang="zh-CN" altLang="en-US" sz="1400" b="1" dirty="0" smtClean="0"/>
              <a:t>原合同</a:t>
            </a:r>
            <a:r>
              <a:rPr lang="zh-CN" altLang="en-US" sz="1400" b="1" dirty="0"/>
              <a:t>页一起上传；</a:t>
            </a:r>
            <a:endParaRPr lang="zh-CN" altLang="en-US" sz="1400" b="1" dirty="0"/>
          </a:p>
        </p:txBody>
      </p:sp>
      <p:sp>
        <p:nvSpPr>
          <p:cNvPr id="19" name="文本框 18"/>
          <p:cNvSpPr txBox="1"/>
          <p:nvPr/>
        </p:nvSpPr>
        <p:spPr>
          <a:xfrm>
            <a:off x="9083573" y="4168139"/>
            <a:ext cx="2830131" cy="1815882"/>
          </a:xfrm>
          <a:prstGeom prst="rect">
            <a:avLst/>
          </a:prstGeom>
          <a:noFill/>
        </p:spPr>
        <p:txBody>
          <a:bodyPr wrap="square" rtlCol="0">
            <a:spAutoFit/>
          </a:bodyPr>
          <a:lstStyle/>
          <a:p>
            <a:r>
              <a:rPr lang="zh-CN" altLang="en-US" sz="1400" b="1" dirty="0" smtClean="0">
                <a:solidFill>
                  <a:srgbClr val="C00000"/>
                </a:solidFill>
              </a:rPr>
              <a:t>薪资所得税：</a:t>
            </a:r>
            <a:endParaRPr lang="en-US" altLang="zh-CN" sz="1400" b="1" dirty="0" smtClean="0">
              <a:solidFill>
                <a:srgbClr val="C00000"/>
              </a:solidFill>
            </a:endParaRPr>
          </a:p>
          <a:p>
            <a:r>
              <a:rPr lang="en-US" altLang="zh-CN" sz="1400" b="1" dirty="0" smtClean="0"/>
              <a:t>1</a:t>
            </a:r>
            <a:r>
              <a:rPr lang="en-US" altLang="zh-CN" sz="1400" b="1" dirty="0"/>
              <a:t>.</a:t>
            </a:r>
            <a:r>
              <a:rPr lang="zh-CN" altLang="en-US" sz="1400" b="1" dirty="0"/>
              <a:t>缴税单位与申报单位</a:t>
            </a:r>
            <a:r>
              <a:rPr lang="zh-CN" altLang="en-US" sz="1400" b="1" dirty="0" smtClean="0"/>
              <a:t>一致（上页提及的特殊情况可不一致）；</a:t>
            </a:r>
            <a:endParaRPr lang="en-US" altLang="zh-CN" sz="1400" b="1" dirty="0"/>
          </a:p>
          <a:p>
            <a:r>
              <a:rPr lang="en-US" altLang="zh-CN" sz="1400" b="1" dirty="0" smtClean="0"/>
              <a:t>2.</a:t>
            </a:r>
            <a:r>
              <a:rPr lang="zh-CN" altLang="en-US" sz="1400" b="1" dirty="0" smtClean="0"/>
              <a:t>线上打印个税证明：</a:t>
            </a:r>
            <a:endParaRPr lang="en-US" altLang="zh-CN" sz="1400" b="1" dirty="0" smtClean="0"/>
          </a:p>
          <a:p>
            <a:r>
              <a:rPr lang="zh-CN" altLang="en-US" sz="1400" b="1" dirty="0" smtClean="0"/>
              <a:t>登录广东省电子税务局官网，点击</a:t>
            </a:r>
            <a:r>
              <a:rPr lang="en-US" altLang="zh-CN" sz="1400" b="1" dirty="0"/>
              <a:t>【</a:t>
            </a:r>
            <a:r>
              <a:rPr lang="zh-CN" altLang="en-US" sz="1400" b="1" dirty="0"/>
              <a:t>登录</a:t>
            </a:r>
            <a:r>
              <a:rPr lang="en-US" altLang="zh-CN" sz="1400" b="1" dirty="0"/>
              <a:t>】-【</a:t>
            </a:r>
            <a:r>
              <a:rPr lang="zh-CN" altLang="en-US" sz="1400" b="1" dirty="0"/>
              <a:t>我要办</a:t>
            </a:r>
            <a:r>
              <a:rPr lang="zh-CN" altLang="en-US" sz="1400" b="1" dirty="0"/>
              <a:t>税</a:t>
            </a:r>
            <a:r>
              <a:rPr lang="en-US" altLang="zh-CN" sz="1400" b="1" dirty="0"/>
              <a:t>】-【</a:t>
            </a:r>
            <a:r>
              <a:rPr lang="zh-CN" altLang="en-US" sz="1400" b="1" dirty="0"/>
              <a:t>电子税票</a:t>
            </a:r>
            <a:r>
              <a:rPr lang="en-US" altLang="zh-CN" sz="1400" b="1" dirty="0"/>
              <a:t>】-【</a:t>
            </a:r>
            <a:r>
              <a:rPr lang="zh-CN" altLang="en-US" sz="1400" b="1" dirty="0"/>
              <a:t>个税纳税记录开具（</a:t>
            </a:r>
            <a:r>
              <a:rPr lang="en-US" altLang="zh-CN" sz="1400" b="1" dirty="0"/>
              <a:t>2019</a:t>
            </a:r>
            <a:r>
              <a:rPr lang="zh-CN" altLang="en-US" sz="1400" b="1" dirty="0"/>
              <a:t>年及以后）</a:t>
            </a:r>
            <a:r>
              <a:rPr lang="en-US" altLang="zh-CN" sz="1400" b="1" dirty="0" smtClean="0"/>
              <a:t>】</a:t>
            </a:r>
            <a:endParaRPr lang="zh-CN" altLang="en-US" sz="1400" dirty="0"/>
          </a:p>
        </p:txBody>
      </p:sp>
      <p:pic>
        <p:nvPicPr>
          <p:cNvPr id="12" name="图片 11"/>
          <p:cNvPicPr>
            <a:picLocks noChangeAspect="1"/>
          </p:cNvPicPr>
          <p:nvPr/>
        </p:nvPicPr>
        <p:blipFill rotWithShape="1">
          <a:blip r:embed="rId1"/>
          <a:srcRect t="2435"/>
          <a:stretch>
            <a:fillRect/>
          </a:stretch>
        </p:blipFill>
        <p:spPr>
          <a:xfrm>
            <a:off x="6527627" y="2032439"/>
            <a:ext cx="2473797" cy="4214178"/>
          </a:xfrm>
          <a:prstGeom prst="rect">
            <a:avLst/>
          </a:prstGeom>
        </p:spPr>
      </p:pic>
      <p:grpSp>
        <p:nvGrpSpPr>
          <p:cNvPr id="14" name="组合 13"/>
          <p:cNvGrpSpPr/>
          <p:nvPr/>
        </p:nvGrpSpPr>
        <p:grpSpPr>
          <a:xfrm>
            <a:off x="527050" y="1994535"/>
            <a:ext cx="2433320" cy="4142740"/>
            <a:chOff x="830" y="3141"/>
            <a:chExt cx="3832" cy="6524"/>
          </a:xfrm>
        </p:grpSpPr>
        <p:pic>
          <p:nvPicPr>
            <p:cNvPr id="2" name="图片 1"/>
            <p:cNvPicPr>
              <a:picLocks noChangeAspect="1"/>
            </p:cNvPicPr>
            <p:nvPr/>
          </p:nvPicPr>
          <p:blipFill>
            <a:blip r:embed="rId2"/>
            <a:stretch>
              <a:fillRect/>
            </a:stretch>
          </p:blipFill>
          <p:spPr>
            <a:xfrm>
              <a:off x="830" y="3141"/>
              <a:ext cx="3645" cy="6525"/>
            </a:xfrm>
            <a:prstGeom prst="rect">
              <a:avLst/>
            </a:prstGeom>
          </p:spPr>
        </p:pic>
        <p:grpSp>
          <p:nvGrpSpPr>
            <p:cNvPr id="13" name="组合 12"/>
            <p:cNvGrpSpPr/>
            <p:nvPr/>
          </p:nvGrpSpPr>
          <p:grpSpPr>
            <a:xfrm>
              <a:off x="1010" y="6727"/>
              <a:ext cx="3652" cy="1750"/>
              <a:chOff x="1010" y="6727"/>
              <a:chExt cx="3652" cy="1750"/>
            </a:xfrm>
          </p:grpSpPr>
          <p:cxnSp>
            <p:nvCxnSpPr>
              <p:cNvPr id="11" name="肘形连接符 10"/>
              <p:cNvCxnSpPr/>
              <p:nvPr/>
            </p:nvCxnSpPr>
            <p:spPr>
              <a:xfrm flipV="1">
                <a:off x="1990" y="6727"/>
                <a:ext cx="2673" cy="1751"/>
              </a:xfrm>
              <a:prstGeom prst="bentConnector3">
                <a:avLst/>
              </a:prstGeom>
              <a:ln w="38100">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3" name="矩形 2"/>
              <p:cNvSpPr/>
              <p:nvPr/>
            </p:nvSpPr>
            <p:spPr>
              <a:xfrm>
                <a:off x="1031" y="7068"/>
                <a:ext cx="238" cy="19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a:p>
            </p:txBody>
          </p:sp>
          <p:sp>
            <p:nvSpPr>
              <p:cNvPr id="4" name="文本框 3"/>
              <p:cNvSpPr txBox="1"/>
              <p:nvPr/>
            </p:nvSpPr>
            <p:spPr>
              <a:xfrm>
                <a:off x="1010" y="6984"/>
                <a:ext cx="476" cy="362"/>
              </a:xfrm>
              <a:prstGeom prst="rect">
                <a:avLst/>
              </a:prstGeom>
              <a:noFill/>
            </p:spPr>
            <p:txBody>
              <a:bodyPr wrap="square" rtlCol="0">
                <a:spAutoFit/>
              </a:bodyPr>
              <a:lstStyle/>
              <a:p>
                <a:r>
                  <a:rPr lang="en-US" altLang="zh-CN" sz="900" b="1"/>
                  <a:t>1</a:t>
                </a:r>
                <a:endParaRPr lang="en-US" altLang="zh-CN" sz="900" b="1"/>
              </a:p>
            </p:txBody>
          </p:sp>
        </p:grpSp>
      </p:grpSp>
      <p:cxnSp>
        <p:nvCxnSpPr>
          <p:cNvPr id="18" name="肘形连接符 17"/>
          <p:cNvCxnSpPr/>
          <p:nvPr/>
        </p:nvCxnSpPr>
        <p:spPr>
          <a:xfrm flipV="1">
            <a:off x="7538553" y="3038307"/>
            <a:ext cx="1545019" cy="1"/>
          </a:xfrm>
          <a:prstGeom prst="bentConnector3">
            <a:avLst/>
          </a:prstGeom>
          <a:ln w="38100">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21" name="矩形 20"/>
          <p:cNvSpPr/>
          <p:nvPr/>
        </p:nvSpPr>
        <p:spPr>
          <a:xfrm>
            <a:off x="9083574" y="1622295"/>
            <a:ext cx="2727654" cy="2462213"/>
          </a:xfrm>
          <a:prstGeom prst="rect">
            <a:avLst/>
          </a:prstGeom>
        </p:spPr>
        <p:txBody>
          <a:bodyPr wrap="square">
            <a:spAutoFit/>
          </a:bodyPr>
          <a:lstStyle/>
          <a:p>
            <a:r>
              <a:rPr lang="zh-CN" altLang="en-US" sz="1400" b="1" dirty="0">
                <a:solidFill>
                  <a:srgbClr val="C00000"/>
                </a:solidFill>
              </a:rPr>
              <a:t>社会保险</a:t>
            </a:r>
            <a:r>
              <a:rPr lang="zh-CN" altLang="en-US" sz="1400" b="1" dirty="0" smtClean="0">
                <a:solidFill>
                  <a:srgbClr val="FF0000"/>
                </a:solidFill>
              </a:rPr>
              <a:t>：</a:t>
            </a:r>
            <a:endParaRPr lang="en-US" altLang="zh-CN" sz="1400" b="1" dirty="0" smtClean="0">
              <a:solidFill>
                <a:srgbClr val="FF0000"/>
              </a:solidFill>
            </a:endParaRPr>
          </a:p>
          <a:p>
            <a:r>
              <a:rPr lang="en-US" altLang="zh-CN" sz="1400" b="1" dirty="0" smtClean="0"/>
              <a:t>1.</a:t>
            </a:r>
            <a:r>
              <a:rPr lang="zh-CN" altLang="en-US" sz="1400" b="1" dirty="0" smtClean="0"/>
              <a:t>需</a:t>
            </a:r>
            <a:r>
              <a:rPr lang="zh-CN" altLang="en-US" sz="1400" b="1" dirty="0"/>
              <a:t>提供</a:t>
            </a:r>
            <a:r>
              <a:rPr lang="zh-CN" altLang="en-US" sz="1400" b="1" dirty="0"/>
              <a:t>加盖社保局</a:t>
            </a:r>
            <a:r>
              <a:rPr lang="zh-CN" altLang="en-US" sz="1400" b="1" dirty="0"/>
              <a:t>公章</a:t>
            </a:r>
            <a:r>
              <a:rPr lang="zh-CN" altLang="en-US" sz="1400" b="1" dirty="0"/>
              <a:t>的个人社保证明；可在社保终端机（市民之窗）打印</a:t>
            </a:r>
            <a:endParaRPr lang="en-US" altLang="zh-CN" sz="1400" b="1" dirty="0"/>
          </a:p>
          <a:p>
            <a:r>
              <a:rPr lang="en-US" altLang="zh-CN" sz="1400" b="1" dirty="0" smtClean="0"/>
              <a:t>2.</a:t>
            </a:r>
            <a:r>
              <a:rPr lang="zh-CN" altLang="en-US" sz="1400" b="1" dirty="0" smtClean="0"/>
              <a:t>申报</a:t>
            </a:r>
            <a:r>
              <a:rPr lang="zh-CN" altLang="en-US" sz="1400" b="1" dirty="0"/>
              <a:t>时需要提交一个月内的参保证明、且处于参保状态参保状态</a:t>
            </a:r>
            <a:endParaRPr lang="en-US" altLang="zh-CN" sz="1400" b="1" dirty="0"/>
          </a:p>
          <a:p>
            <a:r>
              <a:rPr lang="en-US" altLang="zh-CN" sz="1400" b="1" dirty="0" smtClean="0"/>
              <a:t>3.</a:t>
            </a:r>
            <a:r>
              <a:rPr lang="zh-CN" altLang="en-US" sz="1400" b="1" dirty="0" smtClean="0"/>
              <a:t>在职</a:t>
            </a:r>
            <a:r>
              <a:rPr lang="zh-CN" altLang="en-US" sz="1400" b="1" dirty="0"/>
              <a:t>人员参保单位需与申报单位一直</a:t>
            </a:r>
            <a:endParaRPr lang="en-US" altLang="zh-CN" sz="1400" b="1" dirty="0"/>
          </a:p>
          <a:p>
            <a:r>
              <a:rPr lang="en-US" altLang="zh-CN" sz="1400" b="1" dirty="0" smtClean="0"/>
              <a:t>4.</a:t>
            </a:r>
            <a:r>
              <a:rPr lang="zh-CN" altLang="en-US" sz="1400" b="1" dirty="0" smtClean="0"/>
              <a:t>若</a:t>
            </a:r>
            <a:r>
              <a:rPr lang="zh-CN" altLang="en-US" sz="1400" b="1" dirty="0"/>
              <a:t>无参保证明，可提供佛山市内的工资薪金所得税证明。</a:t>
            </a:r>
            <a:endParaRPr lang="zh-CN" altLang="en-US" sz="1400" b="1" dirty="0"/>
          </a:p>
        </p:txBody>
      </p:sp>
      <p:sp>
        <p:nvSpPr>
          <p:cNvPr id="15" name="矩形 14"/>
          <p:cNvSpPr/>
          <p:nvPr/>
        </p:nvSpPr>
        <p:spPr>
          <a:xfrm>
            <a:off x="869315" y="920750"/>
            <a:ext cx="7395210" cy="737235"/>
          </a:xfrm>
          <a:prstGeom prst="rect">
            <a:avLst/>
          </a:prstGeom>
        </p:spPr>
        <p:txBody>
          <a:bodyPr wrap="square">
            <a:spAutoFit/>
          </a:bodyPr>
          <a:p>
            <a:pPr>
              <a:lnSpc>
                <a:spcPct val="150000"/>
              </a:lnSpc>
            </a:pPr>
            <a:r>
              <a:rPr lang="zh-CN" altLang="en-US" sz="2800" b="1">
                <a:solidFill>
                  <a:srgbClr val="0F2E3E"/>
                </a:solidFill>
                <a:latin typeface="思源黑体旧字形 Normal" panose="020B0400000000000000" charset="-128"/>
                <a:ea typeface="思源黑体旧字形 Normal" panose="020B0400000000000000" charset="-128"/>
                <a:sym typeface="+mn-lt"/>
              </a:rPr>
              <a:t>四、申请指南</a:t>
            </a:r>
            <a:endParaRPr lang="zh-CN" altLang="en-US" sz="2800" b="1">
              <a:solidFill>
                <a:srgbClr val="0F2E3E"/>
              </a:solidFill>
              <a:latin typeface="思源黑体旧字形 Normal" panose="020B0400000000000000" charset="-128"/>
              <a:ea typeface="思源黑体旧字形 Normal" panose="020B0400000000000000" charset="-128"/>
              <a:sym typeface="+mn-l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297623" y="1663107"/>
            <a:ext cx="5826034" cy="369332"/>
          </a:xfrm>
          <a:prstGeom prst="rect">
            <a:avLst/>
          </a:prstGeom>
          <a:noFill/>
        </p:spPr>
        <p:txBody>
          <a:bodyPr wrap="square" rtlCol="0">
            <a:spAutoFit/>
          </a:bodyPr>
          <a:lstStyle/>
          <a:p>
            <a:r>
              <a:rPr lang="en-US" altLang="zh-CN" b="1" dirty="0" smtClean="0"/>
              <a:t>7.</a:t>
            </a:r>
            <a:r>
              <a:rPr lang="zh-CN" altLang="en-US" b="1" dirty="0" smtClean="0"/>
              <a:t>认定资料的填写及相关注意事项</a:t>
            </a:r>
            <a:endParaRPr lang="en-US" altLang="zh-CN" b="1" dirty="0" smtClean="0"/>
          </a:p>
        </p:txBody>
      </p:sp>
      <p:sp>
        <p:nvSpPr>
          <p:cNvPr id="9" name="文本框 8"/>
          <p:cNvSpPr txBox="1"/>
          <p:nvPr/>
        </p:nvSpPr>
        <p:spPr>
          <a:xfrm>
            <a:off x="2684707" y="2411900"/>
            <a:ext cx="2943498" cy="1384995"/>
          </a:xfrm>
          <a:prstGeom prst="rect">
            <a:avLst/>
          </a:prstGeom>
          <a:noFill/>
        </p:spPr>
        <p:txBody>
          <a:bodyPr wrap="square" rtlCol="0">
            <a:spAutoFit/>
          </a:bodyPr>
          <a:lstStyle/>
          <a:p>
            <a:r>
              <a:rPr lang="zh-CN" altLang="en-US" sz="1400" b="1" dirty="0">
                <a:solidFill>
                  <a:srgbClr val="C00000"/>
                </a:solidFill>
              </a:rPr>
              <a:t>学历学位：</a:t>
            </a:r>
            <a:endParaRPr lang="zh-CN" altLang="en-US" sz="1400" b="1" dirty="0">
              <a:solidFill>
                <a:srgbClr val="C00000"/>
              </a:solidFill>
            </a:endParaRPr>
          </a:p>
          <a:p>
            <a:r>
              <a:rPr lang="en-US" altLang="zh-CN" sz="1400" b="1" dirty="0"/>
              <a:t>1.</a:t>
            </a:r>
            <a:r>
              <a:rPr lang="zh-CN" altLang="en-US" sz="1400" b="1" dirty="0"/>
              <a:t>填写信息需与证书一致，包括专业名称、毕业时间等；</a:t>
            </a:r>
            <a:endParaRPr lang="zh-CN" altLang="en-US" sz="1400" b="1" dirty="0"/>
          </a:p>
          <a:p>
            <a:r>
              <a:rPr lang="en-US" altLang="zh-CN" sz="1400" b="1" dirty="0"/>
              <a:t>2.</a:t>
            </a:r>
            <a:r>
              <a:rPr lang="zh-CN" altLang="en-US" sz="1400" b="1" dirty="0"/>
              <a:t>大专以下学历可不上传学历证书；</a:t>
            </a:r>
            <a:endParaRPr lang="zh-CN" altLang="en-US" sz="1400" b="1" dirty="0"/>
          </a:p>
          <a:p>
            <a:r>
              <a:rPr lang="en-US" altLang="zh-CN" sz="1400" b="1" dirty="0"/>
              <a:t>3.</a:t>
            </a:r>
            <a:r>
              <a:rPr lang="zh-CN" altLang="en-US" sz="1400" b="1" dirty="0"/>
              <a:t>学位证书为选填项，如非以学历学位标准申报，可不填学位信息。</a:t>
            </a:r>
            <a:endParaRPr lang="zh-CN" altLang="en-US" sz="1400" b="1" dirty="0"/>
          </a:p>
        </p:txBody>
      </p:sp>
      <p:sp>
        <p:nvSpPr>
          <p:cNvPr id="19" name="文本框 18"/>
          <p:cNvSpPr txBox="1"/>
          <p:nvPr/>
        </p:nvSpPr>
        <p:spPr>
          <a:xfrm>
            <a:off x="8770897" y="2784226"/>
            <a:ext cx="3122023" cy="2246769"/>
          </a:xfrm>
          <a:prstGeom prst="rect">
            <a:avLst/>
          </a:prstGeom>
          <a:noFill/>
        </p:spPr>
        <p:txBody>
          <a:bodyPr wrap="square" rtlCol="0">
            <a:spAutoFit/>
          </a:bodyPr>
          <a:lstStyle/>
          <a:p>
            <a:r>
              <a:rPr lang="zh-CN" altLang="en-US" sz="1400" b="1" dirty="0">
                <a:solidFill>
                  <a:srgbClr val="C00000"/>
                </a:solidFill>
              </a:rPr>
              <a:t>职称：</a:t>
            </a:r>
            <a:endParaRPr lang="zh-CN" altLang="en-US" sz="1400" b="1" dirty="0">
              <a:solidFill>
                <a:srgbClr val="C00000"/>
              </a:solidFill>
            </a:endParaRPr>
          </a:p>
          <a:p>
            <a:r>
              <a:rPr lang="en-US" altLang="zh-CN" sz="1400" b="1" dirty="0"/>
              <a:t>1</a:t>
            </a:r>
            <a:r>
              <a:rPr lang="en-US" altLang="zh-CN" sz="1400" b="1" dirty="0" smtClean="0"/>
              <a:t>. </a:t>
            </a:r>
            <a:r>
              <a:rPr lang="zh-CN" altLang="en-US" sz="1400" b="1" dirty="0" smtClean="0"/>
              <a:t>请</a:t>
            </a:r>
            <a:r>
              <a:rPr lang="zh-CN" altLang="en-US" sz="1400" b="1" dirty="0"/>
              <a:t>上传职称证书的封面及内</a:t>
            </a:r>
            <a:r>
              <a:rPr lang="zh-CN" altLang="en-US" sz="1400" b="1" dirty="0" smtClean="0"/>
              <a:t>页所有</a:t>
            </a:r>
            <a:r>
              <a:rPr lang="zh-CN" altLang="en-US" sz="1400" b="1" dirty="0"/>
              <a:t>页面；</a:t>
            </a:r>
            <a:endParaRPr lang="zh-CN" altLang="en-US" sz="1400" b="1" dirty="0"/>
          </a:p>
          <a:p>
            <a:r>
              <a:rPr lang="en-US" altLang="zh-CN" sz="1400" b="1" dirty="0"/>
              <a:t>2</a:t>
            </a:r>
            <a:r>
              <a:rPr lang="en-US" altLang="zh-CN" sz="1400" b="1" dirty="0" smtClean="0"/>
              <a:t>. </a:t>
            </a:r>
            <a:r>
              <a:rPr lang="zh-CN" altLang="en-US" sz="1400" b="1" dirty="0" smtClean="0"/>
              <a:t>请</a:t>
            </a:r>
            <a:r>
              <a:rPr lang="zh-CN" altLang="en-US" sz="1400" b="1" dirty="0"/>
              <a:t>上传职称评审表</a:t>
            </a:r>
            <a:r>
              <a:rPr lang="en-US" altLang="zh-CN" sz="1400" b="1" dirty="0"/>
              <a:t>/</a:t>
            </a:r>
            <a:r>
              <a:rPr lang="zh-CN" altLang="en-US" sz="1400" b="1" dirty="0"/>
              <a:t>申报表</a:t>
            </a:r>
            <a:r>
              <a:rPr lang="zh-CN" altLang="en-US" sz="1400" b="1" dirty="0" smtClean="0"/>
              <a:t>的封面</a:t>
            </a:r>
            <a:r>
              <a:rPr lang="zh-CN" altLang="en-US" sz="1400" b="1" dirty="0"/>
              <a:t>、第一页及最后三页；</a:t>
            </a:r>
            <a:endParaRPr lang="zh-CN" altLang="en-US" sz="1400" b="1" dirty="0"/>
          </a:p>
          <a:p>
            <a:r>
              <a:rPr lang="zh-CN" altLang="en-US" sz="1400" b="1" dirty="0" smtClean="0">
                <a:solidFill>
                  <a:srgbClr val="C00000"/>
                </a:solidFill>
              </a:rPr>
              <a:t>职业</a:t>
            </a:r>
            <a:r>
              <a:rPr lang="zh-CN" altLang="en-US" sz="1400" b="1" dirty="0">
                <a:solidFill>
                  <a:srgbClr val="C00000"/>
                </a:solidFill>
              </a:rPr>
              <a:t>资格（水平评价类）：</a:t>
            </a:r>
            <a:endParaRPr lang="zh-CN" altLang="en-US" sz="1400" b="1" dirty="0">
              <a:solidFill>
                <a:srgbClr val="C00000"/>
              </a:solidFill>
            </a:endParaRPr>
          </a:p>
          <a:p>
            <a:r>
              <a:rPr lang="en-US" altLang="zh-CN" sz="1400" b="1" dirty="0" smtClean="0"/>
              <a:t>1</a:t>
            </a:r>
            <a:r>
              <a:rPr lang="en-US" altLang="zh-CN" sz="1400" b="1" dirty="0"/>
              <a:t>.</a:t>
            </a:r>
            <a:r>
              <a:rPr lang="zh-CN" altLang="en-US" sz="1400" b="1" dirty="0" smtClean="0"/>
              <a:t>请</a:t>
            </a:r>
            <a:r>
              <a:rPr lang="zh-CN" altLang="en-US" sz="1400" b="1" dirty="0"/>
              <a:t>上传职业资格证书的</a:t>
            </a:r>
            <a:r>
              <a:rPr lang="zh-CN" altLang="en-US" sz="1400" b="1" dirty="0" smtClean="0"/>
              <a:t>封面及</a:t>
            </a:r>
            <a:r>
              <a:rPr lang="zh-CN" altLang="en-US" sz="1400" b="1" dirty="0"/>
              <a:t>内页所有页面；</a:t>
            </a:r>
            <a:endParaRPr lang="zh-CN" altLang="en-US" sz="1400" b="1" dirty="0"/>
          </a:p>
          <a:p>
            <a:r>
              <a:rPr lang="en-US" altLang="zh-CN" sz="1400" b="1" dirty="0" smtClean="0"/>
              <a:t>2.</a:t>
            </a:r>
            <a:r>
              <a:rPr lang="zh-CN" altLang="en-US" sz="1400" b="1" dirty="0" smtClean="0"/>
              <a:t>上</a:t>
            </a:r>
            <a:r>
              <a:rPr lang="zh-CN" altLang="en-US" sz="1400" b="1" dirty="0"/>
              <a:t>传职业资格成绩单</a:t>
            </a:r>
            <a:r>
              <a:rPr lang="zh-CN" altLang="en-US" sz="1400" b="1" dirty="0" smtClean="0"/>
              <a:t>、网上</a:t>
            </a:r>
            <a:r>
              <a:rPr lang="zh-CN" altLang="en-US" sz="1400" b="1" dirty="0"/>
              <a:t>査询截图等佐证材料。</a:t>
            </a:r>
            <a:endParaRPr lang="zh-CN" altLang="en-US" sz="1400" b="1" dirty="0"/>
          </a:p>
        </p:txBody>
      </p:sp>
      <p:pic>
        <p:nvPicPr>
          <p:cNvPr id="3" name="图片 2"/>
          <p:cNvPicPr>
            <a:picLocks noChangeAspect="1"/>
          </p:cNvPicPr>
          <p:nvPr/>
        </p:nvPicPr>
        <p:blipFill>
          <a:blip r:embed="rId1"/>
          <a:stretch>
            <a:fillRect/>
          </a:stretch>
        </p:blipFill>
        <p:spPr>
          <a:xfrm>
            <a:off x="274882" y="2032439"/>
            <a:ext cx="2409825" cy="4019550"/>
          </a:xfrm>
          <a:prstGeom prst="rect">
            <a:avLst/>
          </a:prstGeom>
        </p:spPr>
      </p:pic>
      <p:cxnSp>
        <p:nvCxnSpPr>
          <p:cNvPr id="11" name="肘形连接符 10"/>
          <p:cNvCxnSpPr/>
          <p:nvPr/>
        </p:nvCxnSpPr>
        <p:spPr>
          <a:xfrm>
            <a:off x="427315" y="3012065"/>
            <a:ext cx="2257392" cy="411356"/>
          </a:xfrm>
          <a:prstGeom prst="bentConnector3">
            <a:avLst/>
          </a:prstGeom>
          <a:ln w="38100">
            <a:solidFill>
              <a:srgbClr val="C00000"/>
            </a:solidFill>
            <a:prstDash val="dash"/>
          </a:ln>
        </p:spPr>
        <p:style>
          <a:lnRef idx="1">
            <a:schemeClr val="accent1"/>
          </a:lnRef>
          <a:fillRef idx="0">
            <a:schemeClr val="accent1"/>
          </a:fillRef>
          <a:effectRef idx="0">
            <a:schemeClr val="accent1"/>
          </a:effectRef>
          <a:fontRef idx="minor">
            <a:schemeClr val="tx1"/>
          </a:fontRef>
        </p:style>
      </p:cxnSp>
      <p:pic>
        <p:nvPicPr>
          <p:cNvPr id="13" name="图片 12"/>
          <p:cNvPicPr>
            <a:picLocks noChangeAspect="1"/>
          </p:cNvPicPr>
          <p:nvPr/>
        </p:nvPicPr>
        <p:blipFill>
          <a:blip r:embed="rId2"/>
          <a:stretch>
            <a:fillRect/>
          </a:stretch>
        </p:blipFill>
        <p:spPr>
          <a:xfrm>
            <a:off x="5795554" y="2073250"/>
            <a:ext cx="2374165" cy="4144896"/>
          </a:xfrm>
          <a:prstGeom prst="rect">
            <a:avLst/>
          </a:prstGeom>
        </p:spPr>
      </p:pic>
      <p:cxnSp>
        <p:nvCxnSpPr>
          <p:cNvPr id="16" name="肘形连接符 15"/>
          <p:cNvCxnSpPr/>
          <p:nvPr/>
        </p:nvCxnSpPr>
        <p:spPr>
          <a:xfrm rot="10800000" flipV="1">
            <a:off x="7957744" y="4602691"/>
            <a:ext cx="755182" cy="671822"/>
          </a:xfrm>
          <a:prstGeom prst="bentConnector3">
            <a:avLst>
              <a:gd name="adj1" fmla="val 50000"/>
            </a:avLst>
          </a:prstGeom>
          <a:ln w="38100">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2" name="矩形 1"/>
          <p:cNvSpPr/>
          <p:nvPr/>
        </p:nvSpPr>
        <p:spPr>
          <a:xfrm>
            <a:off x="869315" y="920750"/>
            <a:ext cx="7395210" cy="737235"/>
          </a:xfrm>
          <a:prstGeom prst="rect">
            <a:avLst/>
          </a:prstGeom>
        </p:spPr>
        <p:txBody>
          <a:bodyPr wrap="square">
            <a:spAutoFit/>
          </a:bodyPr>
          <a:p>
            <a:pPr>
              <a:lnSpc>
                <a:spcPct val="150000"/>
              </a:lnSpc>
            </a:pPr>
            <a:r>
              <a:rPr lang="zh-CN" altLang="en-US" sz="2800" b="1">
                <a:solidFill>
                  <a:srgbClr val="0F2E3E"/>
                </a:solidFill>
                <a:latin typeface="思源黑体旧字形 Normal" panose="020B0400000000000000" charset="-128"/>
                <a:ea typeface="思源黑体旧字形 Normal" panose="020B0400000000000000" charset="-128"/>
                <a:sym typeface="+mn-lt"/>
              </a:rPr>
              <a:t>四、申请指南</a:t>
            </a:r>
            <a:endParaRPr lang="zh-CN" altLang="en-US" sz="2800" b="1">
              <a:solidFill>
                <a:srgbClr val="0F2E3E"/>
              </a:solidFill>
              <a:latin typeface="思源黑体旧字形 Normal" panose="020B0400000000000000" charset="-128"/>
              <a:ea typeface="思源黑体旧字形 Normal" panose="020B0400000000000000" charset="-128"/>
              <a:sym typeface="+mn-l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297623" y="1663107"/>
            <a:ext cx="5826034" cy="369332"/>
          </a:xfrm>
          <a:prstGeom prst="rect">
            <a:avLst/>
          </a:prstGeom>
          <a:noFill/>
        </p:spPr>
        <p:txBody>
          <a:bodyPr wrap="square" rtlCol="0">
            <a:spAutoFit/>
          </a:bodyPr>
          <a:lstStyle/>
          <a:p>
            <a:r>
              <a:rPr lang="en-US" altLang="zh-CN" b="1" dirty="0" smtClean="0"/>
              <a:t>7.</a:t>
            </a:r>
            <a:r>
              <a:rPr lang="zh-CN" altLang="en-US" b="1" dirty="0" smtClean="0"/>
              <a:t>认定资料的填写及相关注意事项</a:t>
            </a:r>
            <a:endParaRPr lang="en-US" altLang="zh-CN" b="1" dirty="0" smtClean="0"/>
          </a:p>
        </p:txBody>
      </p:sp>
      <p:sp>
        <p:nvSpPr>
          <p:cNvPr id="9" name="文本框 8"/>
          <p:cNvSpPr txBox="1"/>
          <p:nvPr/>
        </p:nvSpPr>
        <p:spPr>
          <a:xfrm>
            <a:off x="3984172" y="3795178"/>
            <a:ext cx="3370217" cy="1384995"/>
          </a:xfrm>
          <a:prstGeom prst="rect">
            <a:avLst/>
          </a:prstGeom>
          <a:noFill/>
        </p:spPr>
        <p:txBody>
          <a:bodyPr wrap="square" rtlCol="0">
            <a:spAutoFit/>
          </a:bodyPr>
          <a:lstStyle/>
          <a:p>
            <a:r>
              <a:rPr lang="zh-CN" altLang="en-US" sz="1400" b="1" dirty="0">
                <a:solidFill>
                  <a:srgbClr val="C00000"/>
                </a:solidFill>
              </a:rPr>
              <a:t>佐证材料：</a:t>
            </a:r>
            <a:endParaRPr lang="zh-CN" altLang="en-US" sz="1400" b="1" dirty="0">
              <a:solidFill>
                <a:srgbClr val="C00000"/>
              </a:solidFill>
            </a:endParaRPr>
          </a:p>
          <a:p>
            <a:r>
              <a:rPr lang="en-US" altLang="zh-CN" sz="1400" b="1" dirty="0"/>
              <a:t>1</a:t>
            </a:r>
            <a:r>
              <a:rPr lang="en-US" altLang="zh-CN" sz="1400" b="1" dirty="0" smtClean="0"/>
              <a:t>.</a:t>
            </a:r>
            <a:r>
              <a:rPr lang="zh-CN" altLang="en-US" sz="1400" b="1" dirty="0" smtClean="0"/>
              <a:t>请</a:t>
            </a:r>
            <a:r>
              <a:rPr lang="zh-CN" altLang="en-US" sz="1400" b="1" dirty="0"/>
              <a:t>上传与申报标准相符的其他相关佐证材料，如荣誉证书、 获奖证书、项目合同书、研究课题结题材料、政府文件等；</a:t>
            </a:r>
            <a:endParaRPr lang="zh-CN" altLang="en-US" sz="1400" b="1" dirty="0"/>
          </a:p>
          <a:p>
            <a:r>
              <a:rPr lang="en-US" altLang="zh-CN" sz="1400" b="1" dirty="0"/>
              <a:t>2</a:t>
            </a:r>
            <a:r>
              <a:rPr lang="en-US" altLang="zh-CN" sz="1400" b="1" dirty="0" smtClean="0"/>
              <a:t>.</a:t>
            </a:r>
            <a:r>
              <a:rPr lang="zh-CN" altLang="en-US" sz="1400" b="1" dirty="0" smtClean="0"/>
              <a:t>已</a:t>
            </a:r>
            <a:r>
              <a:rPr lang="zh-CN" altLang="en-US" sz="1400" b="1" dirty="0"/>
              <a:t>上传过的资料（如劳动合同，职称证书、学历</a:t>
            </a:r>
            <a:r>
              <a:rPr lang="zh-CN" altLang="en-US" sz="1400" b="1" dirty="0" smtClean="0"/>
              <a:t>证书</a:t>
            </a:r>
            <a:r>
              <a:rPr lang="zh-CN" altLang="en-US" sz="1400" b="1" dirty="0"/>
              <a:t>等），无需再次上传</a:t>
            </a:r>
            <a:r>
              <a:rPr lang="zh-CN" altLang="en-US" sz="1400" b="1" dirty="0" smtClean="0"/>
              <a:t>。</a:t>
            </a:r>
            <a:endParaRPr lang="zh-CN" altLang="en-US" sz="1400" b="1" dirty="0"/>
          </a:p>
        </p:txBody>
      </p:sp>
      <p:pic>
        <p:nvPicPr>
          <p:cNvPr id="2" name="图片 1"/>
          <p:cNvPicPr>
            <a:picLocks noChangeAspect="1"/>
          </p:cNvPicPr>
          <p:nvPr/>
        </p:nvPicPr>
        <p:blipFill>
          <a:blip r:embed="rId1"/>
          <a:stretch>
            <a:fillRect/>
          </a:stretch>
        </p:blipFill>
        <p:spPr>
          <a:xfrm>
            <a:off x="819046" y="2138761"/>
            <a:ext cx="2391594" cy="4197694"/>
          </a:xfrm>
          <a:prstGeom prst="rect">
            <a:avLst/>
          </a:prstGeom>
        </p:spPr>
      </p:pic>
      <p:cxnSp>
        <p:nvCxnSpPr>
          <p:cNvPr id="11" name="肘形连接符 10"/>
          <p:cNvCxnSpPr/>
          <p:nvPr/>
        </p:nvCxnSpPr>
        <p:spPr>
          <a:xfrm flipV="1">
            <a:off x="1243746" y="4150443"/>
            <a:ext cx="2818803" cy="1013447"/>
          </a:xfrm>
          <a:prstGeom prst="bentConnector3">
            <a:avLst/>
          </a:prstGeom>
          <a:ln w="38100">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3" name="矩形 2"/>
          <p:cNvSpPr/>
          <p:nvPr/>
        </p:nvSpPr>
        <p:spPr>
          <a:xfrm>
            <a:off x="869315" y="920750"/>
            <a:ext cx="7395210" cy="737235"/>
          </a:xfrm>
          <a:prstGeom prst="rect">
            <a:avLst/>
          </a:prstGeom>
        </p:spPr>
        <p:txBody>
          <a:bodyPr wrap="square">
            <a:spAutoFit/>
          </a:bodyPr>
          <a:p>
            <a:pPr>
              <a:lnSpc>
                <a:spcPct val="150000"/>
              </a:lnSpc>
            </a:pPr>
            <a:r>
              <a:rPr lang="zh-CN" altLang="en-US" sz="2800" b="1">
                <a:solidFill>
                  <a:srgbClr val="0F2E3E"/>
                </a:solidFill>
                <a:latin typeface="思源黑体旧字形 Normal" panose="020B0400000000000000" charset="-128"/>
                <a:ea typeface="思源黑体旧字形 Normal" panose="020B0400000000000000" charset="-128"/>
                <a:sym typeface="+mn-lt"/>
              </a:rPr>
              <a:t>四、申请指南</a:t>
            </a:r>
            <a:endParaRPr lang="zh-CN" altLang="en-US" sz="2800" b="1">
              <a:solidFill>
                <a:srgbClr val="0F2E3E"/>
              </a:solidFill>
              <a:latin typeface="思源黑体旧字形 Normal" panose="020B0400000000000000" charset="-128"/>
              <a:ea typeface="思源黑体旧字形 Normal" panose="020B0400000000000000" charset="-128"/>
              <a:sym typeface="+mn-l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277383" y="1643053"/>
            <a:ext cx="10839108" cy="369332"/>
          </a:xfrm>
          <a:prstGeom prst="rect">
            <a:avLst/>
          </a:prstGeom>
          <a:noFill/>
        </p:spPr>
        <p:txBody>
          <a:bodyPr wrap="square" rtlCol="0">
            <a:spAutoFit/>
          </a:bodyPr>
          <a:lstStyle/>
          <a:p>
            <a:r>
              <a:rPr lang="en-US" altLang="zh-CN" b="1" dirty="0" smtClean="0"/>
              <a:t>8.</a:t>
            </a:r>
            <a:r>
              <a:rPr lang="zh-CN" altLang="en-US" b="1" dirty="0" smtClean="0"/>
              <a:t>查看审核进度</a:t>
            </a:r>
            <a:r>
              <a:rPr lang="en-US" altLang="zh-CN" b="1" dirty="0" smtClean="0"/>
              <a:t>——</a:t>
            </a:r>
            <a:r>
              <a:rPr lang="zh-CN" altLang="en-US" b="1" dirty="0" smtClean="0"/>
              <a:t>申报合同主体单位初审</a:t>
            </a:r>
            <a:r>
              <a:rPr lang="en-US" altLang="zh-CN" b="1" dirty="0" smtClean="0"/>
              <a:t>——</a:t>
            </a:r>
            <a:r>
              <a:rPr lang="zh-CN" altLang="en-US" b="1" dirty="0" smtClean="0"/>
              <a:t>政府相关部门复审</a:t>
            </a:r>
            <a:r>
              <a:rPr lang="en-US" altLang="zh-CN" b="1" dirty="0" smtClean="0"/>
              <a:t>——</a:t>
            </a:r>
            <a:r>
              <a:rPr lang="zh-CN" altLang="en-US" b="1" dirty="0" smtClean="0"/>
              <a:t>政府公示</a:t>
            </a:r>
            <a:endParaRPr lang="en-US" altLang="zh-CN" b="1" dirty="0" smtClean="0"/>
          </a:p>
        </p:txBody>
      </p:sp>
      <p:pic>
        <p:nvPicPr>
          <p:cNvPr id="3" name="图片 2"/>
          <p:cNvPicPr>
            <a:picLocks noChangeAspect="1"/>
          </p:cNvPicPr>
          <p:nvPr/>
        </p:nvPicPr>
        <p:blipFill rotWithShape="1">
          <a:blip r:embed="rId1"/>
          <a:srcRect l="2328" r="2415"/>
          <a:stretch>
            <a:fillRect/>
          </a:stretch>
        </p:blipFill>
        <p:spPr>
          <a:xfrm>
            <a:off x="404947" y="2012385"/>
            <a:ext cx="4023361" cy="2905322"/>
          </a:xfrm>
          <a:prstGeom prst="rect">
            <a:avLst/>
          </a:prstGeom>
        </p:spPr>
      </p:pic>
      <p:sp>
        <p:nvSpPr>
          <p:cNvPr id="13" name="文本框 12"/>
          <p:cNvSpPr txBox="1"/>
          <p:nvPr/>
        </p:nvSpPr>
        <p:spPr>
          <a:xfrm>
            <a:off x="404947" y="5088442"/>
            <a:ext cx="8307980" cy="922020"/>
          </a:xfrm>
          <a:prstGeom prst="rect">
            <a:avLst/>
          </a:prstGeom>
          <a:noFill/>
        </p:spPr>
        <p:txBody>
          <a:bodyPr wrap="square" rtlCol="0">
            <a:spAutoFit/>
          </a:bodyPr>
          <a:lstStyle/>
          <a:p>
            <a:r>
              <a:rPr lang="en-US" altLang="zh-CN" b="1" dirty="0" smtClean="0"/>
              <a:t>9.</a:t>
            </a:r>
            <a:r>
              <a:rPr lang="zh-CN" altLang="en-US" b="1" dirty="0" smtClean="0"/>
              <a:t>办理优粤</a:t>
            </a:r>
            <a:r>
              <a:rPr lang="zh-CN" altLang="en-US" b="1" dirty="0"/>
              <a:t>佛山</a:t>
            </a:r>
            <a:r>
              <a:rPr lang="zh-CN" altLang="en-US" b="1" dirty="0" smtClean="0"/>
              <a:t>卡：</a:t>
            </a:r>
            <a:endParaRPr lang="en-US" altLang="zh-CN" b="1" dirty="0" smtClean="0"/>
          </a:p>
          <a:p>
            <a:r>
              <a:rPr lang="zh-CN" altLang="en-US" dirty="0" smtClean="0"/>
              <a:t>公示通过后，可通过“优粤佛山卡APP--我的--银行卡--立即申请”查询并预约银行办卡。</a:t>
            </a:r>
            <a:endParaRPr lang="zh-CN" altLang="en-US" dirty="0" smtClean="0"/>
          </a:p>
        </p:txBody>
      </p:sp>
      <p:sp>
        <p:nvSpPr>
          <p:cNvPr id="2" name="矩形 1"/>
          <p:cNvSpPr/>
          <p:nvPr/>
        </p:nvSpPr>
        <p:spPr>
          <a:xfrm>
            <a:off x="869315" y="920750"/>
            <a:ext cx="7395210" cy="737235"/>
          </a:xfrm>
          <a:prstGeom prst="rect">
            <a:avLst/>
          </a:prstGeom>
        </p:spPr>
        <p:txBody>
          <a:bodyPr wrap="square">
            <a:spAutoFit/>
          </a:bodyPr>
          <a:p>
            <a:pPr>
              <a:lnSpc>
                <a:spcPct val="150000"/>
              </a:lnSpc>
            </a:pPr>
            <a:r>
              <a:rPr lang="zh-CN" altLang="en-US" sz="2800" b="1">
                <a:solidFill>
                  <a:srgbClr val="0F2E3E"/>
                </a:solidFill>
                <a:latin typeface="思源黑体旧字形 Normal" panose="020B0400000000000000" charset="-128"/>
                <a:ea typeface="思源黑体旧字形 Normal" panose="020B0400000000000000" charset="-128"/>
                <a:sym typeface="+mn-lt"/>
              </a:rPr>
              <a:t>四、申请指南</a:t>
            </a:r>
            <a:endParaRPr lang="zh-CN" altLang="en-US" sz="2800" b="1">
              <a:solidFill>
                <a:srgbClr val="0F2E3E"/>
              </a:solidFill>
              <a:latin typeface="思源黑体旧字形 Normal" panose="020B0400000000000000" charset="-128"/>
              <a:ea typeface="思源黑体旧字形 Normal" panose="020B0400000000000000" charset="-128"/>
              <a:sym typeface="+mn-l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212090" y="3158490"/>
            <a:ext cx="10019030" cy="368300"/>
          </a:xfrm>
          <a:prstGeom prst="rect">
            <a:avLst/>
          </a:prstGeom>
          <a:noFill/>
        </p:spPr>
        <p:txBody>
          <a:bodyPr wrap="square" rtlCol="0">
            <a:spAutoFit/>
          </a:bodyPr>
          <a:lstStyle/>
          <a:p>
            <a:r>
              <a:rPr lang="en-US" altLang="zh-CN" dirty="0"/>
              <a:t>2</a:t>
            </a:r>
            <a:r>
              <a:rPr lang="en-US" altLang="zh-CN" dirty="0" smtClean="0"/>
              <a:t>.</a:t>
            </a:r>
            <a:r>
              <a:rPr lang="en-US" altLang="zh-CN" b="1" dirty="0" smtClean="0"/>
              <a:t>单位初审</a:t>
            </a:r>
            <a:r>
              <a:rPr lang="zh-CN" altLang="en-US" b="1" dirty="0" smtClean="0"/>
              <a:t>阶段由人事组织部定期进行审核</a:t>
            </a:r>
            <a:r>
              <a:rPr lang="zh-CN" altLang="en-US" dirty="0" smtClean="0"/>
              <a:t>，如有疑问可联系穆会平 </a:t>
            </a:r>
            <a:r>
              <a:rPr lang="en-US" altLang="zh-CN" dirty="0" smtClean="0"/>
              <a:t>0757-26609815</a:t>
            </a:r>
            <a:r>
              <a:rPr lang="en-US" altLang="zh-CN" dirty="0" smtClean="0"/>
              <a:t>.</a:t>
            </a:r>
            <a:endParaRPr lang="en-US" altLang="zh-CN" dirty="0" smtClean="0"/>
          </a:p>
        </p:txBody>
      </p:sp>
      <p:sp>
        <p:nvSpPr>
          <p:cNvPr id="3" name="矩形 2"/>
          <p:cNvSpPr/>
          <p:nvPr/>
        </p:nvSpPr>
        <p:spPr>
          <a:xfrm>
            <a:off x="212071" y="1687806"/>
            <a:ext cx="7647555" cy="1338828"/>
          </a:xfrm>
          <a:prstGeom prst="rect">
            <a:avLst/>
          </a:prstGeom>
        </p:spPr>
        <p:txBody>
          <a:bodyPr wrap="square">
            <a:spAutoFit/>
          </a:bodyPr>
          <a:lstStyle/>
          <a:p>
            <a:pPr>
              <a:lnSpc>
                <a:spcPct val="150000"/>
              </a:lnSpc>
            </a:pPr>
            <a:r>
              <a:rPr lang="en-US" altLang="zh-CN" dirty="0" smtClean="0"/>
              <a:t>1.</a:t>
            </a:r>
            <a:r>
              <a:rPr lang="zh-CN" altLang="en-US" dirty="0" smtClean="0"/>
              <a:t>官方咨询方式：</a:t>
            </a:r>
            <a:endParaRPr lang="en-US" altLang="zh-CN" dirty="0" smtClean="0"/>
          </a:p>
          <a:p>
            <a:pPr>
              <a:lnSpc>
                <a:spcPct val="150000"/>
              </a:lnSpc>
            </a:pPr>
            <a:r>
              <a:rPr lang="en-US" altLang="zh-CN" b="1" dirty="0" smtClean="0"/>
              <a:t>1</a:t>
            </a:r>
            <a:r>
              <a:rPr lang="zh-CN" altLang="en-US" b="1" dirty="0" smtClean="0"/>
              <a:t>）微信添加：</a:t>
            </a:r>
            <a:r>
              <a:rPr lang="en-US" altLang="zh-CN" b="1" dirty="0" err="1" smtClean="0"/>
              <a:t>yyfskkf</a:t>
            </a:r>
            <a:r>
              <a:rPr lang="en-US" altLang="zh-CN" b="1" dirty="0" smtClean="0"/>
              <a:t> </a:t>
            </a:r>
            <a:endParaRPr lang="en-US" altLang="zh-CN" b="1" dirty="0"/>
          </a:p>
          <a:p>
            <a:pPr>
              <a:lnSpc>
                <a:spcPct val="150000"/>
              </a:lnSpc>
            </a:pPr>
            <a:r>
              <a:rPr lang="en-US" altLang="zh-CN" b="1" dirty="0" smtClean="0"/>
              <a:t>2</a:t>
            </a:r>
            <a:r>
              <a:rPr lang="zh-CN" altLang="en-US" b="1" dirty="0" smtClean="0"/>
              <a:t>）联系电话：</a:t>
            </a:r>
            <a:r>
              <a:rPr lang="en-US" altLang="zh-CN" dirty="0" smtClean="0"/>
              <a:t>0757-89959101/89959102</a:t>
            </a:r>
            <a:endParaRPr lang="en-US" altLang="zh-CN" b="1" dirty="0"/>
          </a:p>
        </p:txBody>
      </p:sp>
      <p:pic>
        <p:nvPicPr>
          <p:cNvPr id="4" name="图片 3"/>
          <p:cNvPicPr>
            <a:picLocks noChangeAspect="1"/>
          </p:cNvPicPr>
          <p:nvPr/>
        </p:nvPicPr>
        <p:blipFill>
          <a:blip r:embed="rId1"/>
          <a:stretch>
            <a:fillRect/>
          </a:stretch>
        </p:blipFill>
        <p:spPr>
          <a:xfrm>
            <a:off x="211799" y="3526987"/>
            <a:ext cx="4033357" cy="2618466"/>
          </a:xfrm>
          <a:prstGeom prst="rect">
            <a:avLst/>
          </a:prstGeom>
        </p:spPr>
      </p:pic>
      <p:sp>
        <p:nvSpPr>
          <p:cNvPr id="2" name="矩形 1"/>
          <p:cNvSpPr/>
          <p:nvPr/>
        </p:nvSpPr>
        <p:spPr>
          <a:xfrm>
            <a:off x="869315" y="920750"/>
            <a:ext cx="7395210" cy="737235"/>
          </a:xfrm>
          <a:prstGeom prst="rect">
            <a:avLst/>
          </a:prstGeom>
        </p:spPr>
        <p:txBody>
          <a:bodyPr wrap="square">
            <a:spAutoFit/>
          </a:bodyPr>
          <a:p>
            <a:pPr>
              <a:lnSpc>
                <a:spcPct val="150000"/>
              </a:lnSpc>
            </a:pPr>
            <a:r>
              <a:rPr lang="zh-CN" altLang="en-US" sz="2800" b="1">
                <a:solidFill>
                  <a:srgbClr val="0F2E3E"/>
                </a:solidFill>
                <a:latin typeface="思源黑体旧字形 Normal" panose="020B0400000000000000" charset="-128"/>
                <a:ea typeface="思源黑体旧字形 Normal" panose="020B0400000000000000" charset="-128"/>
                <a:sym typeface="+mn-lt"/>
              </a:rPr>
              <a:t>五、注意事项</a:t>
            </a:r>
            <a:endParaRPr lang="zh-CN" altLang="en-US" sz="2800" b="1">
              <a:solidFill>
                <a:srgbClr val="0F2E3E"/>
              </a:solidFill>
              <a:latin typeface="思源黑体旧字形 Normal" panose="020B0400000000000000" charset="-128"/>
              <a:ea typeface="思源黑体旧字形 Normal" panose="020B0400000000000000" charset="-128"/>
              <a:sym typeface="+mn-l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2947670" y="2626360"/>
            <a:ext cx="6297295" cy="1198880"/>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ctr"/>
            <a:r>
              <a:rPr lang="zh-CN" altLang="en-US" sz="7200">
                <a:solidFill>
                  <a:srgbClr val="0F2E3E"/>
                </a:solidFill>
                <a:latin typeface="思源黑体旧字形 Normal" panose="020B0400000000000000" charset="-128"/>
                <a:ea typeface="思源黑体旧字形 Normal" panose="020B0400000000000000" charset="-128"/>
              </a:rPr>
              <a:t>感谢观看</a:t>
            </a:r>
            <a:endParaRPr lang="zh-CN" altLang="en-US" sz="7200">
              <a:solidFill>
                <a:srgbClr val="0F2E3E"/>
              </a:solidFill>
              <a:latin typeface="思源黑体旧字形 Normal" panose="020B0400000000000000" charset="-128"/>
              <a:ea typeface="思源黑体旧字形 Normal" panose="020B0400000000000000" charset="-128"/>
            </a:endParaRPr>
          </a:p>
        </p:txBody>
      </p:sp>
      <p:sp>
        <p:nvSpPr>
          <p:cNvPr id="7" name="文本框 6"/>
          <p:cNvSpPr txBox="1"/>
          <p:nvPr/>
        </p:nvSpPr>
        <p:spPr>
          <a:xfrm>
            <a:off x="3074035" y="3694430"/>
            <a:ext cx="6045200" cy="410845"/>
          </a:xfrm>
          <a:prstGeom prst="rect">
            <a:avLst/>
          </a:prstGeom>
          <a:noFill/>
        </p:spPr>
        <p:txBody>
          <a:bodyPr wrap="square" rtlCol="0">
            <a:spAutoFit/>
          </a:bodyPr>
          <a:p>
            <a:pPr algn="dist">
              <a:lnSpc>
                <a:spcPct val="130000"/>
              </a:lnSpc>
            </a:pPr>
            <a:r>
              <a:rPr lang="en-US" altLang="zh-CN" sz="1600">
                <a:solidFill>
                  <a:schemeClr val="tx1">
                    <a:lumMod val="75000"/>
                    <a:lumOff val="25000"/>
                  </a:schemeClr>
                </a:solidFill>
                <a:latin typeface="思源黑体旧字形 Normal" panose="020B0400000000000000" charset="-128"/>
                <a:ea typeface="思源黑体旧字形 Normal" panose="020B0400000000000000" charset="-128"/>
              </a:rPr>
              <a:t>THANK YOU FOR  WATCHING</a:t>
            </a:r>
            <a:endParaRPr lang="en-US" altLang="zh-CN" sz="1600">
              <a:solidFill>
                <a:schemeClr val="tx1">
                  <a:lumMod val="75000"/>
                  <a:lumOff val="25000"/>
                </a:schemeClr>
              </a:solidFill>
              <a:latin typeface="思源黑体旧字形 Normal" panose="020B0400000000000000" charset="-128"/>
              <a:ea typeface="思源黑体旧字形 Normal" panose="020B0400000000000000" charset="-128"/>
            </a:endParaRPr>
          </a:p>
        </p:txBody>
      </p:sp>
      <p:sp>
        <p:nvSpPr>
          <p:cNvPr id="8" name="文本框 7"/>
          <p:cNvSpPr txBox="1"/>
          <p:nvPr/>
        </p:nvSpPr>
        <p:spPr>
          <a:xfrm>
            <a:off x="4407535" y="6135370"/>
            <a:ext cx="3375660" cy="306705"/>
          </a:xfrm>
          <a:prstGeom prst="rect">
            <a:avLst/>
          </a:prstGeom>
          <a:noFill/>
        </p:spPr>
        <p:txBody>
          <a:bodyPr wrap="square" rtlCol="0">
            <a:spAutoFit/>
          </a:bodyPr>
          <a:p>
            <a:pPr algn="ctr"/>
            <a:r>
              <a:rPr lang="zh-CN" altLang="en-US" sz="1400">
                <a:solidFill>
                  <a:srgbClr val="0F2E3E"/>
                </a:solidFill>
                <a:latin typeface="思源黑体旧字形 Normal" panose="020B0400000000000000" charset="-128"/>
                <a:ea typeface="思源黑体旧字形 Normal" panose="020B0400000000000000" charset="-128"/>
              </a:rPr>
              <a:t>东北大学佛山研究生院    人事组织部</a:t>
            </a:r>
            <a:endParaRPr lang="en-US" altLang="zh-CN" sz="1400">
              <a:solidFill>
                <a:srgbClr val="0F2E3E"/>
              </a:solidFill>
              <a:latin typeface="思源黑体旧字形 Normal" panose="020B0400000000000000" charset="-128"/>
              <a:ea typeface="思源黑体旧字形 Normal" panose="020B0400000000000000" charset="-128"/>
            </a:endParaRPr>
          </a:p>
        </p:txBody>
      </p:sp>
      <p:grpSp>
        <p:nvGrpSpPr>
          <p:cNvPr id="9" name="组合 8"/>
          <p:cNvGrpSpPr/>
          <p:nvPr/>
        </p:nvGrpSpPr>
        <p:grpSpPr>
          <a:xfrm>
            <a:off x="5574030" y="1321435"/>
            <a:ext cx="1043305" cy="1043305"/>
            <a:chOff x="8656" y="1407"/>
            <a:chExt cx="1890" cy="1890"/>
          </a:xfrm>
        </p:grpSpPr>
        <p:sp>
          <p:nvSpPr>
            <p:cNvPr id="14" name="椭圆 13"/>
            <p:cNvSpPr/>
            <p:nvPr/>
          </p:nvSpPr>
          <p:spPr>
            <a:xfrm>
              <a:off x="8710" y="1461"/>
              <a:ext cx="1782" cy="1782"/>
            </a:xfrm>
            <a:prstGeom prst="ellipse">
              <a:avLst/>
            </a:prstGeom>
            <a:solidFill>
              <a:srgbClr val="0F2E3E"/>
            </a:solidFill>
            <a:ln>
              <a:noFill/>
            </a:ln>
            <a:effectLst>
              <a:outerShdw blurRad="50800" dist="38100" dir="5400000" algn="t" rotWithShape="0">
                <a:schemeClr val="bg1">
                  <a:lumMod val="6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2" name="图片 1" descr="3679548"/>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8994" y="1925"/>
              <a:ext cx="1211" cy="914"/>
            </a:xfrm>
            <a:prstGeom prst="rect">
              <a:avLst/>
            </a:prstGeom>
          </p:spPr>
        </p:pic>
        <p:sp>
          <p:nvSpPr>
            <p:cNvPr id="3" name="椭圆 2"/>
            <p:cNvSpPr/>
            <p:nvPr/>
          </p:nvSpPr>
          <p:spPr>
            <a:xfrm>
              <a:off x="8656" y="1407"/>
              <a:ext cx="1890" cy="1890"/>
            </a:xfrm>
            <a:prstGeom prst="ellipse">
              <a:avLst/>
            </a:prstGeom>
            <a:noFill/>
            <a:ln w="25400">
              <a:solidFill>
                <a:srgbClr val="0F2E3E"/>
              </a:solidFill>
            </a:ln>
            <a:effectLst>
              <a:outerShdw blurRad="50800" dist="38100" dir="5400000" algn="t" rotWithShape="0">
                <a:schemeClr val="bg1">
                  <a:lumMod val="6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5078095" y="803910"/>
            <a:ext cx="2035175" cy="1014730"/>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zh-CN" altLang="en-US" sz="6000">
                <a:solidFill>
                  <a:srgbClr val="0F2E3E"/>
                </a:solidFill>
                <a:latin typeface="思源黑体旧字形 Normal" panose="020B0400000000000000" charset="-128"/>
                <a:ea typeface="思源黑体旧字形 Normal" panose="020B0400000000000000" charset="-128"/>
              </a:rPr>
              <a:t>目录</a:t>
            </a:r>
            <a:endParaRPr lang="zh-CN" altLang="en-US" sz="6000">
              <a:solidFill>
                <a:srgbClr val="0F2E3E"/>
              </a:solidFill>
              <a:latin typeface="思源黑体旧字形 Normal" panose="020B0400000000000000" charset="-128"/>
              <a:ea typeface="思源黑体旧字形 Normal" panose="020B0400000000000000" charset="-128"/>
            </a:endParaRPr>
          </a:p>
        </p:txBody>
      </p:sp>
      <p:sp>
        <p:nvSpPr>
          <p:cNvPr id="2" name="文本框 1"/>
          <p:cNvSpPr txBox="1"/>
          <p:nvPr/>
        </p:nvSpPr>
        <p:spPr>
          <a:xfrm>
            <a:off x="5177790" y="1590675"/>
            <a:ext cx="1882775" cy="46037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en-US" altLang="zh-CN" sz="2400">
                <a:solidFill>
                  <a:srgbClr val="0F2E3E">
                    <a:alpha val="30000"/>
                  </a:srgbClr>
                </a:solidFill>
                <a:latin typeface="思源黑体旧字形 Normal" panose="020B0400000000000000" charset="-128"/>
                <a:ea typeface="思源黑体旧字形 Normal" panose="020B0400000000000000" charset="-128"/>
              </a:rPr>
              <a:t>CONTENTS</a:t>
            </a:r>
            <a:endParaRPr lang="en-US" altLang="zh-CN" sz="2400">
              <a:solidFill>
                <a:srgbClr val="0F2E3E">
                  <a:alpha val="30000"/>
                </a:srgbClr>
              </a:solidFill>
              <a:latin typeface="思源黑体旧字形 Normal" panose="020B0400000000000000" charset="-128"/>
              <a:ea typeface="思源黑体旧字形 Normal" panose="020B0400000000000000" charset="-128"/>
            </a:endParaRPr>
          </a:p>
        </p:txBody>
      </p:sp>
      <p:grpSp>
        <p:nvGrpSpPr>
          <p:cNvPr id="6" name="组合 5"/>
          <p:cNvGrpSpPr/>
          <p:nvPr/>
        </p:nvGrpSpPr>
        <p:grpSpPr>
          <a:xfrm>
            <a:off x="4763770" y="2495550"/>
            <a:ext cx="3529330" cy="690245"/>
            <a:chOff x="3210" y="4136"/>
            <a:chExt cx="5558" cy="1087"/>
          </a:xfrm>
        </p:grpSpPr>
        <p:sp>
          <p:nvSpPr>
            <p:cNvPr id="8" name="文本框 7"/>
            <p:cNvSpPr txBox="1"/>
            <p:nvPr/>
          </p:nvSpPr>
          <p:spPr>
            <a:xfrm>
              <a:off x="4422" y="4136"/>
              <a:ext cx="4346" cy="72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l"/>
              <a:r>
                <a:rPr lang="zh-CN" altLang="en-US" sz="2400" dirty="0" smtClean="0">
                  <a:latin typeface="华文中宋" panose="02010600040101010101" pitchFamily="2" charset="-122"/>
                  <a:ea typeface="华文中宋" panose="02010600040101010101" pitchFamily="2" charset="-122"/>
                  <a:sym typeface="+mn-lt"/>
                </a:rPr>
                <a:t>申领程序</a:t>
              </a:r>
              <a:endParaRPr lang="zh-CN" altLang="en-US" sz="2400">
                <a:solidFill>
                  <a:srgbClr val="0F2E3E"/>
                </a:solidFill>
                <a:latin typeface="思源黑体旧字形 Normal" panose="020B0400000000000000" charset="-128"/>
                <a:ea typeface="思源黑体旧字形 Normal" panose="020B0400000000000000" charset="-128"/>
              </a:endParaRPr>
            </a:p>
          </p:txBody>
        </p:sp>
        <p:grpSp>
          <p:nvGrpSpPr>
            <p:cNvPr id="10" name="组合 9"/>
            <p:cNvGrpSpPr/>
            <p:nvPr/>
          </p:nvGrpSpPr>
          <p:grpSpPr>
            <a:xfrm>
              <a:off x="3210" y="4173"/>
              <a:ext cx="1050" cy="1050"/>
              <a:chOff x="3210" y="4173"/>
              <a:chExt cx="1050" cy="1050"/>
            </a:xfrm>
          </p:grpSpPr>
          <p:sp>
            <p:nvSpPr>
              <p:cNvPr id="29" name="菱形 28"/>
              <p:cNvSpPr/>
              <p:nvPr/>
            </p:nvSpPr>
            <p:spPr>
              <a:xfrm>
                <a:off x="3210" y="4173"/>
                <a:ext cx="1050" cy="1050"/>
              </a:xfrm>
              <a:prstGeom prst="diamond">
                <a:avLst/>
              </a:prstGeom>
              <a:solidFill>
                <a:srgbClr val="0F2E3E"/>
              </a:solidFill>
              <a:ln>
                <a:solidFill>
                  <a:srgbClr val="0F2E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a:p>
            </p:txBody>
          </p:sp>
          <p:sp>
            <p:nvSpPr>
              <p:cNvPr id="30" name="文本框 29"/>
              <p:cNvSpPr txBox="1"/>
              <p:nvPr/>
            </p:nvSpPr>
            <p:spPr>
              <a:xfrm>
                <a:off x="3372" y="4372"/>
                <a:ext cx="840" cy="628"/>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l"/>
                <a:r>
                  <a:rPr lang="en-US" altLang="zh-CN" sz="2000">
                    <a:solidFill>
                      <a:srgbClr val="FFFFFF"/>
                    </a:solidFill>
                    <a:latin typeface="思源黑体旧字形 Normal" panose="020B0400000000000000" charset="-128"/>
                    <a:ea typeface="思源黑体旧字形 Normal" panose="020B0400000000000000" charset="-128"/>
                  </a:rPr>
                  <a:t>01</a:t>
                </a:r>
                <a:endParaRPr lang="en-US" altLang="zh-CN" sz="2000">
                  <a:solidFill>
                    <a:srgbClr val="FFFFFF"/>
                  </a:solidFill>
                  <a:latin typeface="思源黑体旧字形 Normal" panose="020B0400000000000000" charset="-128"/>
                  <a:ea typeface="思源黑体旧字形 Normal" panose="020B0400000000000000" charset="-128"/>
                </a:endParaRPr>
              </a:p>
            </p:txBody>
          </p:sp>
          <p:sp>
            <p:nvSpPr>
              <p:cNvPr id="31" name="菱形 30"/>
              <p:cNvSpPr/>
              <p:nvPr/>
            </p:nvSpPr>
            <p:spPr>
              <a:xfrm>
                <a:off x="3293" y="4244"/>
                <a:ext cx="883" cy="883"/>
              </a:xfrm>
              <a:prstGeom prst="diamond">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a:p>
            </p:txBody>
          </p:sp>
        </p:grpSp>
      </p:grpSp>
      <p:grpSp>
        <p:nvGrpSpPr>
          <p:cNvPr id="32" name="组合 31"/>
          <p:cNvGrpSpPr/>
          <p:nvPr/>
        </p:nvGrpSpPr>
        <p:grpSpPr>
          <a:xfrm>
            <a:off x="4763770" y="4672330"/>
            <a:ext cx="3529330" cy="690245"/>
            <a:chOff x="3210" y="4136"/>
            <a:chExt cx="5558" cy="1087"/>
          </a:xfrm>
        </p:grpSpPr>
        <p:sp>
          <p:nvSpPr>
            <p:cNvPr id="33" name="文本框 32"/>
            <p:cNvSpPr txBox="1"/>
            <p:nvPr/>
          </p:nvSpPr>
          <p:spPr>
            <a:xfrm>
              <a:off x="4422" y="4136"/>
              <a:ext cx="4346" cy="72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l"/>
              <a:r>
                <a:rPr lang="zh-CN" altLang="en-US" sz="2400" dirty="0" smtClean="0">
                  <a:latin typeface="华文中宋" panose="02010600040101010101" pitchFamily="2" charset="-122"/>
                  <a:ea typeface="华文中宋" panose="02010600040101010101" pitchFamily="2" charset="-122"/>
                  <a:sym typeface="+mn-ea"/>
                </a:rPr>
                <a:t>享受福利</a:t>
              </a:r>
              <a:endParaRPr lang="zh-CN" altLang="en-US" sz="2400">
                <a:solidFill>
                  <a:srgbClr val="0F2E3E"/>
                </a:solidFill>
                <a:latin typeface="思源黑体旧字形 Normal" panose="020B0400000000000000" charset="-128"/>
                <a:ea typeface="思源黑体旧字形 Normal" panose="020B0400000000000000" charset="-128"/>
              </a:endParaRPr>
            </a:p>
          </p:txBody>
        </p:sp>
        <p:grpSp>
          <p:nvGrpSpPr>
            <p:cNvPr id="34" name="组合 33"/>
            <p:cNvGrpSpPr/>
            <p:nvPr/>
          </p:nvGrpSpPr>
          <p:grpSpPr>
            <a:xfrm>
              <a:off x="3210" y="4173"/>
              <a:ext cx="1050" cy="1050"/>
              <a:chOff x="3210" y="4173"/>
              <a:chExt cx="1050" cy="1050"/>
            </a:xfrm>
          </p:grpSpPr>
          <p:sp>
            <p:nvSpPr>
              <p:cNvPr id="35" name="菱形 34"/>
              <p:cNvSpPr/>
              <p:nvPr/>
            </p:nvSpPr>
            <p:spPr>
              <a:xfrm>
                <a:off x="3210" y="4173"/>
                <a:ext cx="1050" cy="1050"/>
              </a:xfrm>
              <a:prstGeom prst="diamond">
                <a:avLst/>
              </a:prstGeom>
              <a:solidFill>
                <a:srgbClr val="0F2E3E"/>
              </a:solidFill>
              <a:ln>
                <a:solidFill>
                  <a:srgbClr val="0F2E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a:p>
            </p:txBody>
          </p:sp>
          <p:sp>
            <p:nvSpPr>
              <p:cNvPr id="36" name="文本框 35"/>
              <p:cNvSpPr txBox="1"/>
              <p:nvPr/>
            </p:nvSpPr>
            <p:spPr>
              <a:xfrm>
                <a:off x="3372" y="4372"/>
                <a:ext cx="840" cy="628"/>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l"/>
                <a:r>
                  <a:rPr lang="en-US" altLang="zh-CN" sz="2000">
                    <a:solidFill>
                      <a:srgbClr val="FFFFFF"/>
                    </a:solidFill>
                    <a:latin typeface="思源黑体旧字形 Normal" panose="020B0400000000000000" charset="-128"/>
                    <a:ea typeface="思源黑体旧字形 Normal" panose="020B0400000000000000" charset="-128"/>
                  </a:rPr>
                  <a:t>03</a:t>
                </a:r>
                <a:endParaRPr lang="en-US" altLang="zh-CN" sz="2000">
                  <a:solidFill>
                    <a:srgbClr val="FFFFFF"/>
                  </a:solidFill>
                  <a:latin typeface="思源黑体旧字形 Normal" panose="020B0400000000000000" charset="-128"/>
                  <a:ea typeface="思源黑体旧字形 Normal" panose="020B0400000000000000" charset="-128"/>
                </a:endParaRPr>
              </a:p>
            </p:txBody>
          </p:sp>
          <p:sp>
            <p:nvSpPr>
              <p:cNvPr id="37" name="菱形 36"/>
              <p:cNvSpPr/>
              <p:nvPr/>
            </p:nvSpPr>
            <p:spPr>
              <a:xfrm>
                <a:off x="3293" y="4244"/>
                <a:ext cx="883" cy="883"/>
              </a:xfrm>
              <a:prstGeom prst="diamond">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a:p>
            </p:txBody>
          </p:sp>
        </p:grpSp>
      </p:grpSp>
      <p:sp>
        <p:nvSpPr>
          <p:cNvPr id="38" name="文本框 37"/>
          <p:cNvSpPr txBox="1"/>
          <p:nvPr/>
        </p:nvSpPr>
        <p:spPr>
          <a:xfrm>
            <a:off x="5060315" y="795655"/>
            <a:ext cx="2035175" cy="1014730"/>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zh-CN" altLang="en-US" sz="6000">
                <a:solidFill>
                  <a:srgbClr val="0F2E3E"/>
                </a:solidFill>
                <a:latin typeface="思源黑体旧字形 Normal" panose="020B0400000000000000" charset="-128"/>
                <a:ea typeface="思源黑体旧字形 Normal" panose="020B0400000000000000" charset="-128"/>
              </a:rPr>
              <a:t>目录</a:t>
            </a:r>
            <a:endParaRPr lang="zh-CN" altLang="en-US" sz="6000">
              <a:solidFill>
                <a:srgbClr val="0F2E3E"/>
              </a:solidFill>
              <a:latin typeface="思源黑体旧字形 Normal" panose="020B0400000000000000" charset="-128"/>
              <a:ea typeface="思源黑体旧字形 Normal" panose="020B0400000000000000" charset="-128"/>
            </a:endParaRPr>
          </a:p>
        </p:txBody>
      </p:sp>
      <p:sp>
        <p:nvSpPr>
          <p:cNvPr id="39" name="文本框 38"/>
          <p:cNvSpPr txBox="1"/>
          <p:nvPr/>
        </p:nvSpPr>
        <p:spPr>
          <a:xfrm>
            <a:off x="5160010" y="1582420"/>
            <a:ext cx="1882775" cy="46037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en-US" altLang="zh-CN" sz="2400">
                <a:solidFill>
                  <a:srgbClr val="0F2E3E">
                    <a:alpha val="30000"/>
                  </a:srgbClr>
                </a:solidFill>
                <a:latin typeface="思源黑体旧字形 Normal" panose="020B0400000000000000" charset="-128"/>
                <a:ea typeface="思源黑体旧字形 Normal" panose="020B0400000000000000" charset="-128"/>
              </a:rPr>
              <a:t>CONTENTS</a:t>
            </a:r>
            <a:endParaRPr lang="en-US" altLang="zh-CN" sz="2400">
              <a:solidFill>
                <a:srgbClr val="0F2E3E">
                  <a:alpha val="30000"/>
                </a:srgbClr>
              </a:solidFill>
              <a:latin typeface="思源黑体旧字形 Normal" panose="020B0400000000000000" charset="-128"/>
              <a:ea typeface="思源黑体旧字形 Normal" panose="020B0400000000000000" charset="-128"/>
            </a:endParaRPr>
          </a:p>
        </p:txBody>
      </p:sp>
      <p:sp>
        <p:nvSpPr>
          <p:cNvPr id="47" name="文本框 46"/>
          <p:cNvSpPr txBox="1"/>
          <p:nvPr/>
        </p:nvSpPr>
        <p:spPr>
          <a:xfrm>
            <a:off x="5047615" y="795655"/>
            <a:ext cx="2035175" cy="1014730"/>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zh-CN" altLang="en-US" sz="6000">
                <a:solidFill>
                  <a:srgbClr val="0F2E3E"/>
                </a:solidFill>
                <a:latin typeface="思源黑体旧字形 Normal" panose="020B0400000000000000" charset="-128"/>
                <a:ea typeface="思源黑体旧字形 Normal" panose="020B0400000000000000" charset="-128"/>
              </a:rPr>
              <a:t>目录</a:t>
            </a:r>
            <a:endParaRPr lang="zh-CN" altLang="en-US" sz="6000">
              <a:solidFill>
                <a:srgbClr val="0F2E3E"/>
              </a:solidFill>
              <a:latin typeface="思源黑体旧字形 Normal" panose="020B0400000000000000" charset="-128"/>
              <a:ea typeface="思源黑体旧字形 Normal" panose="020B0400000000000000" charset="-128"/>
            </a:endParaRPr>
          </a:p>
        </p:txBody>
      </p:sp>
      <p:sp>
        <p:nvSpPr>
          <p:cNvPr id="49" name="文本框 48"/>
          <p:cNvSpPr txBox="1"/>
          <p:nvPr/>
        </p:nvSpPr>
        <p:spPr>
          <a:xfrm>
            <a:off x="5147310" y="1582420"/>
            <a:ext cx="1882775" cy="46037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en-US" altLang="zh-CN" sz="2400">
                <a:solidFill>
                  <a:srgbClr val="0F2E3E">
                    <a:alpha val="30000"/>
                  </a:srgbClr>
                </a:solidFill>
                <a:latin typeface="思源黑体旧字形 Normal" panose="020B0400000000000000" charset="-128"/>
                <a:ea typeface="思源黑体旧字形 Normal" panose="020B0400000000000000" charset="-128"/>
              </a:rPr>
              <a:t>CONTENTS</a:t>
            </a:r>
            <a:endParaRPr lang="en-US" altLang="zh-CN" sz="2400">
              <a:solidFill>
                <a:srgbClr val="0F2E3E">
                  <a:alpha val="30000"/>
                </a:srgbClr>
              </a:solidFill>
              <a:latin typeface="思源黑体旧字形 Normal" panose="020B0400000000000000" charset="-128"/>
              <a:ea typeface="思源黑体旧字形 Normal" panose="020B0400000000000000" charset="-128"/>
            </a:endParaRPr>
          </a:p>
        </p:txBody>
      </p:sp>
      <p:grpSp>
        <p:nvGrpSpPr>
          <p:cNvPr id="50" name="组合 49"/>
          <p:cNvGrpSpPr/>
          <p:nvPr/>
        </p:nvGrpSpPr>
        <p:grpSpPr>
          <a:xfrm>
            <a:off x="4763770" y="3583940"/>
            <a:ext cx="3529330" cy="690245"/>
            <a:chOff x="3210" y="4136"/>
            <a:chExt cx="5558" cy="1087"/>
          </a:xfrm>
        </p:grpSpPr>
        <p:sp>
          <p:nvSpPr>
            <p:cNvPr id="52" name="文本框 51"/>
            <p:cNvSpPr txBox="1"/>
            <p:nvPr/>
          </p:nvSpPr>
          <p:spPr>
            <a:xfrm>
              <a:off x="4422" y="4136"/>
              <a:ext cx="4346" cy="72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l"/>
              <a:r>
                <a:rPr lang="zh-CN" altLang="en-US" sz="2400" dirty="0" smtClean="0">
                  <a:latin typeface="华文中宋" panose="02010600040101010101" pitchFamily="2" charset="-122"/>
                  <a:ea typeface="华文中宋" panose="02010600040101010101" pitchFamily="2" charset="-122"/>
                  <a:sym typeface="+mn-lt"/>
                </a:rPr>
                <a:t>人才</a:t>
              </a:r>
              <a:r>
                <a:rPr lang="zh-CN" altLang="en-US" sz="2400" dirty="0">
                  <a:latin typeface="华文中宋" panose="02010600040101010101" pitchFamily="2" charset="-122"/>
                  <a:ea typeface="华文中宋" panose="02010600040101010101" pitchFamily="2" charset="-122"/>
                  <a:sym typeface="+mn-lt"/>
                </a:rPr>
                <a:t>认定</a:t>
              </a:r>
              <a:endParaRPr lang="zh-CN" altLang="en-US" sz="2400">
                <a:solidFill>
                  <a:srgbClr val="0F2E3E"/>
                </a:solidFill>
                <a:latin typeface="思源黑体旧字形 Normal" panose="020B0400000000000000" charset="-128"/>
                <a:ea typeface="思源黑体旧字形 Normal" panose="020B0400000000000000" charset="-128"/>
              </a:endParaRPr>
            </a:p>
          </p:txBody>
        </p:sp>
        <p:grpSp>
          <p:nvGrpSpPr>
            <p:cNvPr id="53" name="组合 52"/>
            <p:cNvGrpSpPr/>
            <p:nvPr/>
          </p:nvGrpSpPr>
          <p:grpSpPr>
            <a:xfrm>
              <a:off x="3210" y="4173"/>
              <a:ext cx="1050" cy="1050"/>
              <a:chOff x="3210" y="4173"/>
              <a:chExt cx="1050" cy="1050"/>
            </a:xfrm>
          </p:grpSpPr>
          <p:sp>
            <p:nvSpPr>
              <p:cNvPr id="54" name="菱形 53"/>
              <p:cNvSpPr/>
              <p:nvPr/>
            </p:nvSpPr>
            <p:spPr>
              <a:xfrm>
                <a:off x="3210" y="4173"/>
                <a:ext cx="1050" cy="1050"/>
              </a:xfrm>
              <a:prstGeom prst="diamond">
                <a:avLst/>
              </a:prstGeom>
              <a:solidFill>
                <a:srgbClr val="0F2E3E"/>
              </a:solidFill>
              <a:ln>
                <a:solidFill>
                  <a:srgbClr val="0F2E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a:p>
            </p:txBody>
          </p:sp>
          <p:sp>
            <p:nvSpPr>
              <p:cNvPr id="55" name="文本框 54"/>
              <p:cNvSpPr txBox="1"/>
              <p:nvPr/>
            </p:nvSpPr>
            <p:spPr>
              <a:xfrm>
                <a:off x="3372" y="4372"/>
                <a:ext cx="840" cy="628"/>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l"/>
                <a:r>
                  <a:rPr lang="en-US" altLang="zh-CN" sz="2000">
                    <a:solidFill>
                      <a:srgbClr val="FFFFFF"/>
                    </a:solidFill>
                    <a:latin typeface="思源黑体旧字形 Normal" panose="020B0400000000000000" charset="-128"/>
                    <a:ea typeface="思源黑体旧字形 Normal" panose="020B0400000000000000" charset="-128"/>
                  </a:rPr>
                  <a:t>02</a:t>
                </a:r>
                <a:endParaRPr lang="en-US" altLang="zh-CN" sz="2000">
                  <a:solidFill>
                    <a:srgbClr val="FFFFFF"/>
                  </a:solidFill>
                  <a:latin typeface="思源黑体旧字形 Normal" panose="020B0400000000000000" charset="-128"/>
                  <a:ea typeface="思源黑体旧字形 Normal" panose="020B0400000000000000" charset="-128"/>
                </a:endParaRPr>
              </a:p>
            </p:txBody>
          </p:sp>
          <p:sp>
            <p:nvSpPr>
              <p:cNvPr id="56" name="菱形 55"/>
              <p:cNvSpPr/>
              <p:nvPr/>
            </p:nvSpPr>
            <p:spPr>
              <a:xfrm>
                <a:off x="3293" y="4244"/>
                <a:ext cx="883" cy="883"/>
              </a:xfrm>
              <a:prstGeom prst="diamond">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a:p>
            </p:txBody>
          </p:sp>
        </p:grpSp>
      </p:grpSp>
      <p:sp>
        <p:nvSpPr>
          <p:cNvPr id="63" name="文本框 62"/>
          <p:cNvSpPr txBox="1"/>
          <p:nvPr/>
        </p:nvSpPr>
        <p:spPr>
          <a:xfrm>
            <a:off x="5039360" y="786765"/>
            <a:ext cx="2035175" cy="1014730"/>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zh-CN" altLang="en-US" sz="6000">
                <a:solidFill>
                  <a:srgbClr val="0F2E3E"/>
                </a:solidFill>
                <a:latin typeface="思源黑体旧字形 Normal" panose="020B0400000000000000" charset="-128"/>
                <a:ea typeface="思源黑体旧字形 Normal" panose="020B0400000000000000" charset="-128"/>
              </a:rPr>
              <a:t>目录</a:t>
            </a:r>
            <a:endParaRPr lang="zh-CN" altLang="en-US" sz="6000">
              <a:solidFill>
                <a:srgbClr val="0F2E3E"/>
              </a:solidFill>
              <a:latin typeface="思源黑体旧字形 Normal" panose="020B0400000000000000" charset="-128"/>
              <a:ea typeface="思源黑体旧字形 Normal" panose="020B0400000000000000" charset="-128"/>
            </a:endParaRPr>
          </a:p>
        </p:txBody>
      </p:sp>
      <p:sp>
        <p:nvSpPr>
          <p:cNvPr id="64" name="文本框 63"/>
          <p:cNvSpPr txBox="1"/>
          <p:nvPr/>
        </p:nvSpPr>
        <p:spPr>
          <a:xfrm>
            <a:off x="5139055" y="1573530"/>
            <a:ext cx="1882775" cy="46037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dist"/>
            <a:r>
              <a:rPr lang="en-US" altLang="zh-CN" sz="2400">
                <a:solidFill>
                  <a:srgbClr val="0F2E3E">
                    <a:alpha val="30000"/>
                  </a:srgbClr>
                </a:solidFill>
                <a:latin typeface="思源黑体旧字形 Normal" panose="020B0400000000000000" charset="-128"/>
                <a:ea typeface="思源黑体旧字形 Normal" panose="020B0400000000000000" charset="-128"/>
              </a:rPr>
              <a:t>CONTENTS</a:t>
            </a:r>
            <a:endParaRPr lang="en-US" altLang="zh-CN" sz="2400">
              <a:solidFill>
                <a:srgbClr val="0F2E3E">
                  <a:alpha val="30000"/>
                </a:srgbClr>
              </a:solidFill>
              <a:latin typeface="思源黑体旧字形 Normal" panose="020B0400000000000000" charset="-128"/>
              <a:ea typeface="思源黑体旧字形 Normal" panose="020B0400000000000000" charset="-128"/>
            </a:endParaRPr>
          </a:p>
        </p:txBody>
      </p:sp>
      <p:grpSp>
        <p:nvGrpSpPr>
          <p:cNvPr id="3" name="组合 2"/>
          <p:cNvGrpSpPr/>
          <p:nvPr/>
        </p:nvGrpSpPr>
        <p:grpSpPr>
          <a:xfrm>
            <a:off x="4763770" y="5760720"/>
            <a:ext cx="3529330" cy="690245"/>
            <a:chOff x="3210" y="4136"/>
            <a:chExt cx="5558" cy="1087"/>
          </a:xfrm>
        </p:grpSpPr>
        <p:sp>
          <p:nvSpPr>
            <p:cNvPr id="5" name="文本框 4"/>
            <p:cNvSpPr txBox="1"/>
            <p:nvPr/>
          </p:nvSpPr>
          <p:spPr>
            <a:xfrm>
              <a:off x="4422" y="4136"/>
              <a:ext cx="4346" cy="725"/>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l"/>
              <a:r>
                <a:rPr lang="zh-CN" altLang="en-US" sz="2400" dirty="0" smtClean="0">
                  <a:latin typeface="华文中宋" panose="02010600040101010101" pitchFamily="2" charset="-122"/>
                  <a:ea typeface="华文中宋" panose="02010600040101010101" pitchFamily="2" charset="-122"/>
                  <a:sym typeface="+mn-ea"/>
                </a:rPr>
                <a:t>申报指南</a:t>
              </a:r>
              <a:endParaRPr lang="zh-CN" altLang="en-US" sz="2400">
                <a:solidFill>
                  <a:srgbClr val="0F2E3E"/>
                </a:solidFill>
                <a:latin typeface="思源黑体旧字形 Normal" panose="020B0400000000000000" charset="-128"/>
                <a:ea typeface="思源黑体旧字形 Normal" panose="020B0400000000000000" charset="-128"/>
              </a:endParaRPr>
            </a:p>
          </p:txBody>
        </p:sp>
        <p:grpSp>
          <p:nvGrpSpPr>
            <p:cNvPr id="7" name="组合 6"/>
            <p:cNvGrpSpPr/>
            <p:nvPr/>
          </p:nvGrpSpPr>
          <p:grpSpPr>
            <a:xfrm>
              <a:off x="3210" y="4173"/>
              <a:ext cx="1050" cy="1050"/>
              <a:chOff x="3210" y="4173"/>
              <a:chExt cx="1050" cy="1050"/>
            </a:xfrm>
          </p:grpSpPr>
          <p:sp>
            <p:nvSpPr>
              <p:cNvPr id="9" name="菱形 8"/>
              <p:cNvSpPr/>
              <p:nvPr/>
            </p:nvSpPr>
            <p:spPr>
              <a:xfrm>
                <a:off x="3210" y="4173"/>
                <a:ext cx="1050" cy="1050"/>
              </a:xfrm>
              <a:prstGeom prst="diamond">
                <a:avLst/>
              </a:prstGeom>
              <a:solidFill>
                <a:srgbClr val="0F2E3E"/>
              </a:solidFill>
              <a:ln>
                <a:solidFill>
                  <a:srgbClr val="0F2E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a:p>
            </p:txBody>
          </p:sp>
          <p:sp>
            <p:nvSpPr>
              <p:cNvPr id="11" name="文本框 10"/>
              <p:cNvSpPr txBox="1"/>
              <p:nvPr/>
            </p:nvSpPr>
            <p:spPr>
              <a:xfrm>
                <a:off x="3372" y="4372"/>
                <a:ext cx="840" cy="628"/>
              </a:xfrm>
              <a:prstGeom prst="rect">
                <a:avLst/>
              </a:prstGeom>
              <a:noFill/>
              <a:effectLst>
                <a:outerShdw blurRad="50800" dist="38100" dir="5400000" algn="t" rotWithShape="0">
                  <a:schemeClr val="bg1">
                    <a:lumMod val="65000"/>
                    <a:alpha val="40000"/>
                  </a:schemeClr>
                </a:outerShdw>
              </a:effectLst>
            </p:spPr>
            <p:txBody>
              <a:bodyPr wrap="square" rtlCol="0">
                <a:spAutoFit/>
              </a:bodyPr>
              <a:p>
                <a:pPr algn="l"/>
                <a:r>
                  <a:rPr lang="en-US" altLang="zh-CN" sz="2000">
                    <a:solidFill>
                      <a:srgbClr val="FFFFFF"/>
                    </a:solidFill>
                    <a:latin typeface="思源黑体旧字形 Normal" panose="020B0400000000000000" charset="-128"/>
                    <a:ea typeface="思源黑体旧字形 Normal" panose="020B0400000000000000" charset="-128"/>
                  </a:rPr>
                  <a:t>04</a:t>
                </a:r>
                <a:endParaRPr lang="en-US" altLang="zh-CN" sz="2000">
                  <a:solidFill>
                    <a:srgbClr val="FFFFFF"/>
                  </a:solidFill>
                  <a:latin typeface="思源黑体旧字形 Normal" panose="020B0400000000000000" charset="-128"/>
                  <a:ea typeface="思源黑体旧字形 Normal" panose="020B0400000000000000" charset="-128"/>
                </a:endParaRPr>
              </a:p>
            </p:txBody>
          </p:sp>
          <p:sp>
            <p:nvSpPr>
              <p:cNvPr id="12" name="菱形 11"/>
              <p:cNvSpPr/>
              <p:nvPr/>
            </p:nvSpPr>
            <p:spPr>
              <a:xfrm>
                <a:off x="3293" y="4244"/>
                <a:ext cx="883" cy="883"/>
              </a:xfrm>
              <a:prstGeom prst="diamond">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a:p>
            </p:txBody>
          </p:sp>
        </p:grpSp>
      </p:gr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812165" y="1943735"/>
            <a:ext cx="10426700" cy="4246245"/>
          </a:xfrm>
          <a:prstGeom prst="rect">
            <a:avLst/>
          </a:prstGeom>
          <a:noFill/>
          <a:ln w="9525">
            <a:noFill/>
          </a:ln>
        </p:spPr>
        <p:txBody>
          <a:bodyPr wrap="square">
            <a:spAutoFit/>
          </a:bodyPr>
          <a:p>
            <a:pPr indent="0" fontAlgn="auto">
              <a:lnSpc>
                <a:spcPct val="150000"/>
              </a:lnSpc>
            </a:pPr>
            <a:r>
              <a:rPr lang="en-US" altLang="zh-CN" b="0">
                <a:latin typeface="+mj-ea"/>
                <a:ea typeface="+mj-ea"/>
                <a:cs typeface="+mj-ea"/>
              </a:rPr>
              <a:t>       </a:t>
            </a:r>
            <a:r>
              <a:rPr lang="zh-CN" b="0">
                <a:latin typeface="+mj-ea"/>
                <a:ea typeface="+mj-ea"/>
                <a:cs typeface="+mj-ea"/>
              </a:rPr>
              <a:t>为贯彻《广东省人才优粤卡实施办法（试行）》和《佛山市人才发展体制机制改革实施意见》，</a:t>
            </a:r>
            <a:r>
              <a:rPr lang="en-US" b="0">
                <a:latin typeface="+mj-ea"/>
                <a:ea typeface="+mj-ea"/>
                <a:cs typeface="+mj-ea"/>
              </a:rPr>
              <a:t>     </a:t>
            </a:r>
            <a:r>
              <a:rPr lang="zh-CN" b="0">
                <a:latin typeface="+mj-ea"/>
                <a:ea typeface="+mj-ea"/>
                <a:cs typeface="+mj-ea"/>
              </a:rPr>
              <a:t>佛山市人力资源和社会保障局牵头整合各类资源，推出优粤佛山卡服务，为佛山市各类人才提供更加务实、精准、便捷、高效的服务，营造全社会重才爱才惜才的良好氛围。        按照《优粤佛山卡服务管理暂行办法》的要求，优粤佛山卡服务平台拟实现人才服务市级统筹。各区自建子平台，自定义政策，市级统一审核监督。各区可在优粤佛山卡服务平台的基础框架上，自定义人才分类、认定流程、认定标准、年审考核流程、扶持类型、扶持内容、待遇申报流程、待遇发放方式等。</a:t>
            </a:r>
            <a:r>
              <a:rPr lang="en-US" b="0">
                <a:latin typeface="+mj-ea"/>
                <a:ea typeface="+mj-ea"/>
                <a:cs typeface="+mj-ea"/>
              </a:rPr>
              <a:t>        </a:t>
            </a:r>
            <a:r>
              <a:rPr lang="en-US" b="0">
                <a:solidFill>
                  <a:srgbClr val="FF0000"/>
                </a:solidFill>
                <a:latin typeface="+mj-ea"/>
                <a:ea typeface="+mj-ea"/>
                <a:cs typeface="+mj-ea"/>
              </a:rPr>
              <a:t>2020 </a:t>
            </a:r>
            <a:r>
              <a:rPr lang="zh-CN" b="0">
                <a:solidFill>
                  <a:srgbClr val="FF0000"/>
                </a:solidFill>
                <a:latin typeface="+mj-ea"/>
                <a:ea typeface="+mj-ea"/>
                <a:cs typeface="+mj-ea"/>
              </a:rPr>
              <a:t>年</a:t>
            </a:r>
            <a:r>
              <a:rPr lang="en-US" b="0">
                <a:solidFill>
                  <a:srgbClr val="FF0000"/>
                </a:solidFill>
                <a:latin typeface="+mj-ea"/>
                <a:ea typeface="+mj-ea"/>
                <a:cs typeface="+mj-ea"/>
              </a:rPr>
              <a:t> 6 </a:t>
            </a:r>
            <a:r>
              <a:rPr lang="zh-CN" b="0">
                <a:solidFill>
                  <a:srgbClr val="FF0000"/>
                </a:solidFill>
                <a:latin typeface="+mj-ea"/>
                <a:ea typeface="+mj-ea"/>
                <a:cs typeface="+mj-ea"/>
              </a:rPr>
              <a:t>月</a:t>
            </a:r>
            <a:r>
              <a:rPr lang="en-US" b="0">
                <a:solidFill>
                  <a:srgbClr val="FF0000"/>
                </a:solidFill>
                <a:latin typeface="+mj-ea"/>
                <a:ea typeface="+mj-ea"/>
                <a:cs typeface="+mj-ea"/>
              </a:rPr>
              <a:t> 30 </a:t>
            </a:r>
            <a:r>
              <a:rPr lang="zh-CN" b="0">
                <a:solidFill>
                  <a:srgbClr val="FF0000"/>
                </a:solidFill>
                <a:latin typeface="+mj-ea"/>
                <a:ea typeface="+mj-ea"/>
                <a:cs typeface="+mj-ea"/>
              </a:rPr>
              <a:t>日之后，顺德区高层次人才的德才卡停止发放及使用，原已领取的德才卡功能将过渡至优粤佛山卡，以优粤佛山卡作为享受人才补贴及服务的载体。原则上，仍需保留德才卡至今年</a:t>
            </a:r>
            <a:r>
              <a:rPr lang="en-US" b="0">
                <a:solidFill>
                  <a:srgbClr val="FF0000"/>
                </a:solidFill>
                <a:latin typeface="+mj-ea"/>
                <a:ea typeface="+mj-ea"/>
                <a:cs typeface="+mj-ea"/>
              </a:rPr>
              <a:t> 12 </a:t>
            </a:r>
            <a:r>
              <a:rPr lang="zh-CN" b="0">
                <a:solidFill>
                  <a:srgbClr val="FF0000"/>
                </a:solidFill>
                <a:latin typeface="+mj-ea"/>
                <a:ea typeface="+mj-ea"/>
                <a:cs typeface="+mj-ea"/>
              </a:rPr>
              <a:t>月以备政府平台过渡。</a:t>
            </a:r>
            <a:endParaRPr lang="zh-CN" altLang="en-US" b="0">
              <a:solidFill>
                <a:srgbClr val="FF0000"/>
              </a:solidFill>
              <a:latin typeface="+mj-ea"/>
              <a:ea typeface="+mj-ea"/>
              <a:cs typeface="+mj-ea"/>
            </a:endParaRPr>
          </a:p>
        </p:txBody>
      </p:sp>
      <p:sp>
        <p:nvSpPr>
          <p:cNvPr id="5" name="矩形 4"/>
          <p:cNvSpPr/>
          <p:nvPr/>
        </p:nvSpPr>
        <p:spPr>
          <a:xfrm>
            <a:off x="888618" y="920258"/>
            <a:ext cx="5497684" cy="737235"/>
          </a:xfrm>
          <a:prstGeom prst="rect">
            <a:avLst/>
          </a:prstGeom>
        </p:spPr>
        <p:txBody>
          <a:bodyPr wrap="square">
            <a:spAutoFit/>
          </a:bodyPr>
          <a:p>
            <a:pPr>
              <a:lnSpc>
                <a:spcPct val="150000"/>
              </a:lnSpc>
            </a:pPr>
            <a:r>
              <a:rPr lang="zh-CN" altLang="en-US" sz="2800" b="1">
                <a:solidFill>
                  <a:srgbClr val="0F2E3E"/>
                </a:solidFill>
                <a:latin typeface="思源黑体旧字形 Normal" panose="020B0400000000000000" charset="-128"/>
                <a:ea typeface="思源黑体旧字形 Normal" panose="020B0400000000000000" charset="-128"/>
                <a:sym typeface="+mn-lt"/>
              </a:rPr>
              <a:t>优粤佛山卡背景</a:t>
            </a:r>
            <a:endParaRPr lang="zh-CN" altLang="en-US" sz="2800" b="1">
              <a:solidFill>
                <a:srgbClr val="0F2E3E"/>
              </a:solidFill>
              <a:latin typeface="思源黑体旧字形 Normal" panose="020B0400000000000000" charset="-128"/>
              <a:ea typeface="思源黑体旧字形 Normal" panose="020B0400000000000000" charset="-128"/>
              <a:sym typeface="+mn-lt"/>
            </a:endParaRP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1512133" y="2930826"/>
            <a:ext cx="10341054" cy="369332"/>
          </a:xfrm>
          <a:prstGeom prst="rect">
            <a:avLst/>
          </a:prstGeom>
        </p:spPr>
        <p:txBody>
          <a:bodyPr wrap="square">
            <a:spAutoFit/>
          </a:bodyPr>
          <a:lstStyle/>
          <a:p>
            <a:pPr lvl="0"/>
            <a:endParaRPr lang="en-US" altLang="zh-CN" dirty="0">
              <a:latin typeface="华文中宋" panose="02010600040101010101" pitchFamily="2" charset="-122"/>
              <a:ea typeface="华文中宋" panose="02010600040101010101" pitchFamily="2" charset="-122"/>
            </a:endParaRPr>
          </a:p>
        </p:txBody>
      </p:sp>
      <p:sp>
        <p:nvSpPr>
          <p:cNvPr id="5" name="矩形 4"/>
          <p:cNvSpPr/>
          <p:nvPr/>
        </p:nvSpPr>
        <p:spPr>
          <a:xfrm>
            <a:off x="888618" y="920258"/>
            <a:ext cx="5497684" cy="645160"/>
          </a:xfrm>
          <a:prstGeom prst="rect">
            <a:avLst/>
          </a:prstGeom>
        </p:spPr>
        <p:txBody>
          <a:bodyPr wrap="square">
            <a:spAutoFit/>
          </a:bodyPr>
          <a:lstStyle/>
          <a:p>
            <a:pPr>
              <a:lnSpc>
                <a:spcPct val="150000"/>
              </a:lnSpc>
            </a:pPr>
            <a:r>
              <a:rPr lang="zh-CN" altLang="en-US" sz="2800" b="1">
                <a:solidFill>
                  <a:srgbClr val="0F2E3E"/>
                </a:solidFill>
                <a:latin typeface="思源黑体旧字形 Normal" panose="020B0400000000000000" charset="-128"/>
                <a:ea typeface="思源黑体旧字形 Normal" panose="020B0400000000000000" charset="-128"/>
                <a:sym typeface="+mn-lt"/>
              </a:rPr>
              <a:t>一、申领程序</a:t>
            </a:r>
            <a:endParaRPr lang="zh-CN" altLang="en-US" sz="2800" b="1">
              <a:solidFill>
                <a:srgbClr val="0F2E3E"/>
              </a:solidFill>
              <a:latin typeface="思源黑体旧字形 Normal" panose="020B0400000000000000" charset="-128"/>
              <a:ea typeface="思源黑体旧字形 Normal" panose="020B0400000000000000" charset="-128"/>
              <a:sym typeface="+mn-lt"/>
            </a:endParaRPr>
          </a:p>
        </p:txBody>
      </p:sp>
      <p:grpSp>
        <p:nvGrpSpPr>
          <p:cNvPr id="8" name="组合 7"/>
          <p:cNvGrpSpPr/>
          <p:nvPr/>
        </p:nvGrpSpPr>
        <p:grpSpPr>
          <a:xfrm>
            <a:off x="473796" y="2042936"/>
            <a:ext cx="1348656" cy="3429793"/>
            <a:chOff x="82165" y="2038255"/>
            <a:chExt cx="1348656" cy="3429793"/>
          </a:xfrm>
        </p:grpSpPr>
        <p:pic>
          <p:nvPicPr>
            <p:cNvPr id="6" name="图片 5"/>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82165" y="2038255"/>
              <a:ext cx="1335593" cy="912263"/>
            </a:xfrm>
            <a:prstGeom prst="rect">
              <a:avLst/>
            </a:prstGeom>
          </p:spPr>
        </p:pic>
        <p:sp>
          <p:nvSpPr>
            <p:cNvPr id="3" name="文本框 2"/>
            <p:cNvSpPr txBox="1"/>
            <p:nvPr/>
          </p:nvSpPr>
          <p:spPr>
            <a:xfrm>
              <a:off x="342460" y="2272512"/>
              <a:ext cx="953588" cy="400110"/>
            </a:xfrm>
            <a:prstGeom prst="rect">
              <a:avLst/>
            </a:prstGeom>
            <a:noFill/>
          </p:spPr>
          <p:txBody>
            <a:bodyPr wrap="square" rtlCol="0">
              <a:spAutoFit/>
            </a:bodyPr>
            <a:lstStyle/>
            <a:p>
              <a:r>
                <a:rPr lang="zh-CN" altLang="en-US" sz="2000" b="1" dirty="0" smtClean="0"/>
                <a:t>申 报</a:t>
              </a:r>
              <a:endParaRPr lang="zh-CN" altLang="en-US" sz="2000" dirty="0"/>
            </a:p>
          </p:txBody>
        </p:sp>
        <p:pic>
          <p:nvPicPr>
            <p:cNvPr id="10" name="图片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27" y="2761008"/>
              <a:ext cx="1335594" cy="1042196"/>
            </a:xfrm>
            <a:prstGeom prst="rect">
              <a:avLst/>
            </a:prstGeom>
          </p:spPr>
        </p:pic>
        <p:sp>
          <p:nvSpPr>
            <p:cNvPr id="12" name="文本框 11"/>
            <p:cNvSpPr txBox="1"/>
            <p:nvPr/>
          </p:nvSpPr>
          <p:spPr>
            <a:xfrm>
              <a:off x="355523" y="3182814"/>
              <a:ext cx="953588" cy="400110"/>
            </a:xfrm>
            <a:prstGeom prst="rect">
              <a:avLst/>
            </a:prstGeom>
            <a:noFill/>
          </p:spPr>
          <p:txBody>
            <a:bodyPr wrap="square" rtlCol="0">
              <a:spAutoFit/>
            </a:bodyPr>
            <a:lstStyle/>
            <a:p>
              <a:r>
                <a:rPr lang="zh-CN" altLang="en-US" sz="2000" b="1" dirty="0" smtClean="0"/>
                <a:t>审 核</a:t>
              </a:r>
              <a:endParaRPr lang="zh-CN" altLang="en-US" sz="2000" dirty="0"/>
            </a:p>
          </p:txBody>
        </p:sp>
        <p:pic>
          <p:nvPicPr>
            <p:cNvPr id="13" name="图片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05" y="4352547"/>
              <a:ext cx="1310190" cy="1115501"/>
            </a:xfrm>
            <a:prstGeom prst="rect">
              <a:avLst/>
            </a:prstGeom>
          </p:spPr>
        </p:pic>
        <p:sp>
          <p:nvSpPr>
            <p:cNvPr id="15" name="文本框 14"/>
            <p:cNvSpPr txBox="1"/>
            <p:nvPr/>
          </p:nvSpPr>
          <p:spPr>
            <a:xfrm>
              <a:off x="355523" y="4784602"/>
              <a:ext cx="953588" cy="400110"/>
            </a:xfrm>
            <a:prstGeom prst="rect">
              <a:avLst/>
            </a:prstGeom>
            <a:noFill/>
          </p:spPr>
          <p:txBody>
            <a:bodyPr wrap="square" rtlCol="0">
              <a:spAutoFit/>
            </a:bodyPr>
            <a:lstStyle/>
            <a:p>
              <a:r>
                <a:rPr lang="zh-CN" altLang="en-US" sz="2000" b="1" dirty="0" smtClean="0"/>
                <a:t>核 发</a:t>
              </a:r>
              <a:endParaRPr lang="zh-CN" altLang="en-US" sz="2000" dirty="0"/>
            </a:p>
          </p:txBody>
        </p:sp>
        <p:pic>
          <p:nvPicPr>
            <p:cNvPr id="16" name="图片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28" y="3572259"/>
              <a:ext cx="1311593" cy="1042196"/>
            </a:xfrm>
            <a:prstGeom prst="rect">
              <a:avLst/>
            </a:prstGeom>
          </p:spPr>
        </p:pic>
        <p:sp>
          <p:nvSpPr>
            <p:cNvPr id="19" name="文本框 18"/>
            <p:cNvSpPr txBox="1"/>
            <p:nvPr/>
          </p:nvSpPr>
          <p:spPr>
            <a:xfrm>
              <a:off x="343943" y="3955046"/>
              <a:ext cx="1058626" cy="400110"/>
            </a:xfrm>
            <a:prstGeom prst="rect">
              <a:avLst/>
            </a:prstGeom>
            <a:noFill/>
          </p:spPr>
          <p:txBody>
            <a:bodyPr wrap="square" rtlCol="0">
              <a:spAutoFit/>
            </a:bodyPr>
            <a:lstStyle/>
            <a:p>
              <a:r>
                <a:rPr lang="zh-CN" altLang="en-US" sz="2000" b="1" dirty="0" smtClean="0"/>
                <a:t>公 示</a:t>
              </a:r>
              <a:endParaRPr lang="zh-CN" altLang="en-US" sz="2000" dirty="0"/>
            </a:p>
          </p:txBody>
        </p:sp>
      </p:grpSp>
      <p:grpSp>
        <p:nvGrpSpPr>
          <p:cNvPr id="9" name="组合 8"/>
          <p:cNvGrpSpPr/>
          <p:nvPr/>
        </p:nvGrpSpPr>
        <p:grpSpPr>
          <a:xfrm>
            <a:off x="1961037" y="2071466"/>
            <a:ext cx="9306418" cy="3096382"/>
            <a:chOff x="1558004" y="2108592"/>
            <a:chExt cx="9306418" cy="3096382"/>
          </a:xfrm>
        </p:grpSpPr>
        <p:sp>
          <p:nvSpPr>
            <p:cNvPr id="4" name="文本框 3"/>
            <p:cNvSpPr txBox="1"/>
            <p:nvPr/>
          </p:nvSpPr>
          <p:spPr>
            <a:xfrm>
              <a:off x="1558004" y="2743826"/>
              <a:ext cx="8479808" cy="507831"/>
            </a:xfrm>
            <a:prstGeom prst="rect">
              <a:avLst/>
            </a:prstGeom>
            <a:noFill/>
          </p:spPr>
          <p:txBody>
            <a:bodyPr wrap="square" rtlCol="0">
              <a:spAutoFit/>
            </a:bodyPr>
            <a:lstStyle/>
            <a:p>
              <a:pPr>
                <a:lnSpc>
                  <a:spcPct val="150000"/>
                </a:lnSpc>
              </a:pPr>
              <a:r>
                <a:rPr lang="zh-CN" altLang="en-US" dirty="0" smtClean="0"/>
                <a:t>提交资料后，经由</a:t>
              </a:r>
              <a:r>
                <a:rPr lang="zh-CN" altLang="en-US" b="1" dirty="0" smtClean="0"/>
                <a:t>申报合同主体单位初审</a:t>
              </a:r>
              <a:r>
                <a:rPr lang="zh-CN" altLang="en-US" dirty="0" smtClean="0"/>
                <a:t>，再提交</a:t>
              </a:r>
              <a:r>
                <a:rPr lang="zh-CN" altLang="en-US" dirty="0"/>
                <a:t>市人力资源社会保障局进行</a:t>
              </a:r>
              <a:r>
                <a:rPr lang="zh-CN" altLang="en-US" dirty="0" smtClean="0"/>
                <a:t>终审</a:t>
              </a:r>
              <a:endParaRPr lang="zh-CN" altLang="en-US" dirty="0"/>
            </a:p>
          </p:txBody>
        </p:sp>
        <p:sp>
          <p:nvSpPr>
            <p:cNvPr id="7" name="文本框 6"/>
            <p:cNvSpPr txBox="1"/>
            <p:nvPr/>
          </p:nvSpPr>
          <p:spPr>
            <a:xfrm>
              <a:off x="1581996" y="2108592"/>
              <a:ext cx="8535467" cy="424732"/>
            </a:xfrm>
            <a:prstGeom prst="rect">
              <a:avLst/>
            </a:prstGeom>
            <a:noFill/>
          </p:spPr>
          <p:txBody>
            <a:bodyPr wrap="square" rtlCol="0">
              <a:spAutoFit/>
            </a:bodyPr>
            <a:lstStyle/>
            <a:p>
              <a:pPr>
                <a:lnSpc>
                  <a:spcPct val="120000"/>
                </a:lnSpc>
              </a:pPr>
              <a:r>
                <a:rPr lang="zh-CN" altLang="en-US" dirty="0" smtClean="0"/>
                <a:t>通过 </a:t>
              </a:r>
              <a:r>
                <a:rPr lang="zh-CN" altLang="en-US" b="1" dirty="0" smtClean="0"/>
                <a:t>“</a:t>
              </a:r>
              <a:r>
                <a:rPr lang="zh-CN" altLang="en-US" b="1" dirty="0"/>
                <a:t>优粤佛山卡”手机</a:t>
              </a:r>
              <a:r>
                <a:rPr lang="en-US" altLang="zh-CN" b="1" dirty="0"/>
                <a:t>APP</a:t>
              </a:r>
              <a:r>
                <a:rPr lang="zh-CN" altLang="en-US" b="1" dirty="0"/>
                <a:t> </a:t>
              </a:r>
              <a:r>
                <a:rPr lang="zh-CN" altLang="en-US" dirty="0"/>
                <a:t>进行</a:t>
              </a:r>
              <a:r>
                <a:rPr lang="zh-CN" altLang="en-US" dirty="0" smtClean="0"/>
                <a:t>申报</a:t>
              </a:r>
              <a:endParaRPr lang="en-US" altLang="zh-CN" dirty="0"/>
            </a:p>
          </p:txBody>
        </p:sp>
        <p:sp>
          <p:nvSpPr>
            <p:cNvPr id="17" name="文本框 16"/>
            <p:cNvSpPr txBox="1"/>
            <p:nvPr/>
          </p:nvSpPr>
          <p:spPr>
            <a:xfrm>
              <a:off x="1558006" y="4447844"/>
              <a:ext cx="6294688" cy="757130"/>
            </a:xfrm>
            <a:prstGeom prst="rect">
              <a:avLst/>
            </a:prstGeom>
            <a:noFill/>
          </p:spPr>
          <p:txBody>
            <a:bodyPr wrap="square" rtlCol="0">
              <a:spAutoFit/>
            </a:bodyPr>
            <a:lstStyle/>
            <a:p>
              <a:pPr>
                <a:lnSpc>
                  <a:spcPct val="120000"/>
                </a:lnSpc>
              </a:pPr>
              <a:r>
                <a:rPr lang="zh-CN" altLang="en-US" dirty="0" smtClean="0"/>
                <a:t>根据</a:t>
              </a:r>
              <a:r>
                <a:rPr lang="zh-CN" altLang="en-US" dirty="0"/>
                <a:t>申领人在我市的劳动（聘用）合同和实际需要确定优粤佛山卡有效期，最长为</a:t>
              </a:r>
              <a:r>
                <a:rPr lang="en-US" altLang="zh-CN" dirty="0"/>
                <a:t>3</a:t>
              </a:r>
              <a:r>
                <a:rPr lang="zh-CN" altLang="en-US" dirty="0" smtClean="0"/>
                <a:t>年，每年</a:t>
              </a:r>
              <a:r>
                <a:rPr lang="zh-CN" altLang="en-US" dirty="0"/>
                <a:t>进行资格审查</a:t>
              </a:r>
              <a:r>
                <a:rPr lang="en-US" altLang="zh-CN" dirty="0"/>
                <a:t>1</a:t>
              </a:r>
              <a:r>
                <a:rPr lang="zh-CN" altLang="en-US" dirty="0" smtClean="0"/>
                <a:t>次</a:t>
              </a:r>
              <a:endParaRPr lang="zh-CN" altLang="en-US" dirty="0"/>
            </a:p>
          </p:txBody>
        </p:sp>
        <p:sp>
          <p:nvSpPr>
            <p:cNvPr id="2" name="矩形 1"/>
            <p:cNvSpPr/>
            <p:nvPr/>
          </p:nvSpPr>
          <p:spPr>
            <a:xfrm>
              <a:off x="1561541" y="3505636"/>
              <a:ext cx="9302881" cy="507831"/>
            </a:xfrm>
            <a:prstGeom prst="rect">
              <a:avLst/>
            </a:prstGeom>
          </p:spPr>
          <p:txBody>
            <a:bodyPr wrap="square">
              <a:spAutoFit/>
            </a:bodyPr>
            <a:lstStyle/>
            <a:p>
              <a:pPr>
                <a:lnSpc>
                  <a:spcPct val="150000"/>
                </a:lnSpc>
              </a:pPr>
              <a:r>
                <a:rPr lang="zh-CN" altLang="en-US" dirty="0"/>
                <a:t>通过市人力资源社会保障局审核的申领人将在佛山人才网公示</a:t>
              </a:r>
              <a:r>
                <a:rPr lang="en-US" altLang="zh-CN" dirty="0"/>
                <a:t>5</a:t>
              </a:r>
              <a:r>
                <a:rPr lang="zh-CN" altLang="en-US" dirty="0" smtClean="0"/>
                <a:t>天</a:t>
              </a:r>
              <a:endParaRPr lang="zh-CN" altLang="en-US" dirty="0"/>
            </a:p>
          </p:txBody>
        </p:sp>
      </p:grpSp>
      <p:pic>
        <p:nvPicPr>
          <p:cNvPr id="18" name="图片 1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66621" y="4144693"/>
            <a:ext cx="3348447" cy="2169264"/>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1512133" y="2930826"/>
            <a:ext cx="10341054" cy="369332"/>
          </a:xfrm>
          <a:prstGeom prst="rect">
            <a:avLst/>
          </a:prstGeom>
        </p:spPr>
        <p:txBody>
          <a:bodyPr wrap="square">
            <a:spAutoFit/>
          </a:bodyPr>
          <a:lstStyle/>
          <a:p>
            <a:pPr lvl="0"/>
            <a:endParaRPr lang="en-US" altLang="zh-CN" dirty="0">
              <a:latin typeface="华文中宋" panose="02010600040101010101" pitchFamily="2" charset="-122"/>
              <a:ea typeface="华文中宋" panose="02010600040101010101" pitchFamily="2" charset="-122"/>
            </a:endParaRPr>
          </a:p>
        </p:txBody>
      </p:sp>
      <p:graphicFrame>
        <p:nvGraphicFramePr>
          <p:cNvPr id="2" name="表格 1"/>
          <p:cNvGraphicFramePr>
            <a:graphicFrameLocks noGrp="1"/>
          </p:cNvGraphicFramePr>
          <p:nvPr>
            <p:custDataLst>
              <p:tags r:id="rId1"/>
            </p:custDataLst>
          </p:nvPr>
        </p:nvGraphicFramePr>
        <p:xfrm>
          <a:off x="0" y="1702290"/>
          <a:ext cx="12192001" cy="4239061"/>
        </p:xfrm>
        <a:graphic>
          <a:graphicData uri="http://schemas.openxmlformats.org/drawingml/2006/table">
            <a:tbl>
              <a:tblPr firstRow="1" firstCol="1" bandRow="1">
                <a:tableStyleId>{5C22544A-7EE6-4342-B048-85BDC9FD1C3A}</a:tableStyleId>
              </a:tblPr>
              <a:tblGrid>
                <a:gridCol w="1740951"/>
                <a:gridCol w="8408890"/>
                <a:gridCol w="2042160"/>
              </a:tblGrid>
              <a:tr h="363344">
                <a:tc>
                  <a:txBody>
                    <a:bodyPr/>
                    <a:lstStyle/>
                    <a:p>
                      <a:pPr indent="342900" algn="l">
                        <a:spcAft>
                          <a:spcPts val="0"/>
                        </a:spcAft>
                      </a:pPr>
                      <a:r>
                        <a:rPr lang="zh-CN" altLang="en-US" sz="1800" kern="100" dirty="0" smtClean="0">
                          <a:effectLst/>
                          <a:latin typeface="等线" panose="02010600030101010101" pitchFamily="2" charset="-122"/>
                          <a:ea typeface="等线" panose="02010600030101010101" pitchFamily="2" charset="-122"/>
                          <a:cs typeface="Times New Roman" panose="02020603050405020304" pitchFamily="18" charset="0"/>
                        </a:rPr>
                        <a:t>人才分类</a:t>
                      </a:r>
                      <a:endParaRPr lang="zh-CN" sz="18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0157" marR="60157" marT="0" marB="0" anchor="ctr"/>
                </a:tc>
                <a:tc>
                  <a:txBody>
                    <a:bodyPr/>
                    <a:lstStyle/>
                    <a:p>
                      <a:pPr algn="ctr">
                        <a:spcAft>
                          <a:spcPts val="0"/>
                        </a:spcAft>
                      </a:pPr>
                      <a:r>
                        <a:rPr lang="zh-CN" sz="1800" kern="100" spc="150" dirty="0">
                          <a:effectLst/>
                        </a:rPr>
                        <a:t>申领条件</a:t>
                      </a:r>
                      <a:endParaRPr lang="zh-CN" sz="18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0157" marR="60157"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zh-CN" sz="1800" kern="100" spc="150" dirty="0" smtClean="0">
                          <a:effectLst/>
                        </a:rPr>
                        <a:t>申领</a:t>
                      </a:r>
                      <a:r>
                        <a:rPr lang="zh-CN" altLang="en-US" sz="1800" kern="100" spc="150" dirty="0" smtClean="0">
                          <a:effectLst/>
                        </a:rPr>
                        <a:t>时间</a:t>
                      </a:r>
                      <a:endParaRPr lang="zh-CN" altLang="zh-CN" sz="1800" kern="100" dirty="0" smtClean="0">
                        <a:effectLst/>
                        <a:latin typeface="等线" panose="02010600030101010101" pitchFamily="2" charset="-122"/>
                        <a:ea typeface="+mn-ea"/>
                        <a:cs typeface="Times New Roman" panose="02020603050405020304" pitchFamily="18" charset="0"/>
                      </a:endParaRPr>
                    </a:p>
                  </a:txBody>
                  <a:tcPr marL="60157" marR="60157" marT="0" marB="0" anchor="ctr"/>
                </a:tc>
              </a:tr>
              <a:tr h="895930">
                <a:tc>
                  <a:txBody>
                    <a:bodyPr/>
                    <a:lstStyle/>
                    <a:p>
                      <a:pPr algn="ctr">
                        <a:spcAft>
                          <a:spcPts val="0"/>
                        </a:spcAft>
                      </a:pPr>
                      <a:r>
                        <a:rPr lang="en-US" sz="1600" kern="100" spc="40" dirty="0">
                          <a:effectLst/>
                        </a:rPr>
                        <a:t>A</a:t>
                      </a:r>
                      <a:r>
                        <a:rPr lang="zh-CN" sz="1600" kern="100" spc="40" dirty="0">
                          <a:effectLst/>
                        </a:rPr>
                        <a:t>卡</a:t>
                      </a:r>
                      <a:r>
                        <a:rPr lang="en-US" sz="1600" kern="100" spc="40" dirty="0">
                          <a:effectLst/>
                        </a:rPr>
                        <a:t>-</a:t>
                      </a:r>
                      <a:r>
                        <a:rPr lang="zh-CN" sz="1600" kern="100" spc="40" dirty="0">
                          <a:effectLst/>
                        </a:rPr>
                        <a:t>尖端人才</a:t>
                      </a:r>
                      <a:endParaRPr lang="zh-CN" sz="16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0157" marR="60157" marT="0" marB="0" anchor="ctr"/>
                </a:tc>
                <a:tc>
                  <a:txBody>
                    <a:bodyPr/>
                    <a:lstStyle/>
                    <a:p>
                      <a:pPr algn="just">
                        <a:lnSpc>
                          <a:spcPct val="150000"/>
                        </a:lnSpc>
                        <a:spcAft>
                          <a:spcPts val="0"/>
                        </a:spcAft>
                      </a:pPr>
                      <a:r>
                        <a:rPr lang="en-US" sz="1400" kern="100" dirty="0">
                          <a:effectLst/>
                          <a:latin typeface="+mn-lt"/>
                        </a:rPr>
                        <a:t>1.</a:t>
                      </a:r>
                      <a:r>
                        <a:rPr lang="zh-CN" sz="1400" kern="100" dirty="0">
                          <a:effectLst/>
                          <a:latin typeface="+mn-lt"/>
                        </a:rPr>
                        <a:t>掌握国际最前沿科技，其研究成果在国际上产生重要影响，对社会有特别突出贡献的顶尖</a:t>
                      </a:r>
                      <a:r>
                        <a:rPr lang="zh-CN" sz="1400" kern="100" dirty="0" smtClean="0">
                          <a:effectLst/>
                          <a:latin typeface="+mn-lt"/>
                        </a:rPr>
                        <a:t>人才</a:t>
                      </a:r>
                      <a:endParaRPr lang="en-US" altLang="zh-CN" sz="1400" kern="100" dirty="0" smtClean="0">
                        <a:effectLst/>
                        <a:latin typeface="+mn-lt"/>
                      </a:endParaRPr>
                    </a:p>
                    <a:p>
                      <a:pPr algn="just">
                        <a:lnSpc>
                          <a:spcPct val="150000"/>
                        </a:lnSpc>
                        <a:spcAft>
                          <a:spcPts val="0"/>
                        </a:spcAft>
                      </a:pPr>
                      <a:r>
                        <a:rPr lang="en-US" sz="1400" kern="100" dirty="0" smtClean="0">
                          <a:effectLst/>
                          <a:latin typeface="+mn-lt"/>
                        </a:rPr>
                        <a:t>2.</a:t>
                      </a:r>
                      <a:r>
                        <a:rPr lang="zh-CN" sz="1400" kern="100" dirty="0" smtClean="0">
                          <a:effectLst/>
                          <a:latin typeface="+mn-lt"/>
                        </a:rPr>
                        <a:t>作出</a:t>
                      </a:r>
                      <a:r>
                        <a:rPr lang="zh-CN" sz="1400" kern="100" dirty="0">
                          <a:effectLst/>
                          <a:latin typeface="+mn-lt"/>
                        </a:rPr>
                        <a:t>卓越贡献，业绩及专业水准处于国内领先水平的杰出</a:t>
                      </a:r>
                      <a:r>
                        <a:rPr lang="zh-CN" sz="1400" kern="100" dirty="0" smtClean="0">
                          <a:effectLst/>
                          <a:latin typeface="+mn-lt"/>
                        </a:rPr>
                        <a:t>人才</a:t>
                      </a:r>
                      <a:r>
                        <a:rPr lang="zh-CN" altLang="en-US" sz="1400" kern="100" dirty="0" smtClean="0">
                          <a:effectLst/>
                          <a:latin typeface="+mn-lt"/>
                        </a:rPr>
                        <a:t>、</a:t>
                      </a:r>
                      <a:r>
                        <a:rPr lang="zh-CN" sz="1400" kern="100" dirty="0" smtClean="0">
                          <a:effectLst/>
                          <a:latin typeface="+mn-lt"/>
                        </a:rPr>
                        <a:t>省</a:t>
                      </a:r>
                      <a:r>
                        <a:rPr lang="zh-CN" sz="1400" kern="100" dirty="0">
                          <a:effectLst/>
                          <a:latin typeface="+mn-lt"/>
                        </a:rPr>
                        <a:t>内或行业内领先水平的领军型</a:t>
                      </a:r>
                      <a:r>
                        <a:rPr lang="zh-CN" sz="1400" kern="100" dirty="0" smtClean="0">
                          <a:effectLst/>
                          <a:latin typeface="+mn-lt"/>
                        </a:rPr>
                        <a:t>人才</a:t>
                      </a:r>
                      <a:endParaRPr lang="zh-CN" sz="1400" kern="100" dirty="0">
                        <a:effectLst/>
                        <a:latin typeface="+mn-lt"/>
                      </a:endParaRPr>
                    </a:p>
                    <a:p>
                      <a:pPr algn="just">
                        <a:lnSpc>
                          <a:spcPct val="150000"/>
                        </a:lnSpc>
                        <a:spcAft>
                          <a:spcPts val="0"/>
                        </a:spcAft>
                      </a:pPr>
                      <a:r>
                        <a:rPr lang="en-US" sz="1400" kern="100" dirty="0" smtClean="0">
                          <a:effectLst/>
                          <a:latin typeface="+mn-lt"/>
                        </a:rPr>
                        <a:t>3.</a:t>
                      </a:r>
                      <a:r>
                        <a:rPr lang="zh-CN" sz="1400" kern="100" dirty="0" smtClean="0">
                          <a:effectLst/>
                          <a:latin typeface="+mn-lt"/>
                        </a:rPr>
                        <a:t>其他</a:t>
                      </a:r>
                      <a:r>
                        <a:rPr lang="zh-CN" sz="1400" kern="100" dirty="0">
                          <a:effectLst/>
                          <a:latin typeface="+mn-lt"/>
                        </a:rPr>
                        <a:t>经有关主管部门或行业协会认定的尖端人才</a:t>
                      </a:r>
                      <a:endParaRPr lang="zh-CN" sz="1400" kern="100" dirty="0">
                        <a:effectLst/>
                        <a:latin typeface="+mn-lt"/>
                        <a:ea typeface="等线" panose="02010600030101010101" pitchFamily="2" charset="-122"/>
                        <a:cs typeface="Times New Roman" panose="02020603050405020304" pitchFamily="18" charset="0"/>
                      </a:endParaRPr>
                    </a:p>
                  </a:txBody>
                  <a:tcPr marL="60157" marR="60157" marT="0" marB="0" anchor="ctr"/>
                </a:tc>
                <a:tc rowSpan="3">
                  <a:txBody>
                    <a:bodyPr/>
                    <a:lstStyle/>
                    <a:p>
                      <a:pPr algn="ctr"/>
                      <a:br>
                        <a:rPr lang="zh-TW" altLang="zh-CN" sz="1400" kern="1200" dirty="0" smtClean="0">
                          <a:solidFill>
                            <a:schemeClr val="dk1"/>
                          </a:solidFill>
                          <a:effectLst/>
                          <a:latin typeface="+mn-lt"/>
                          <a:ea typeface="+mn-ea"/>
                          <a:cs typeface="+mn-cs"/>
                        </a:rPr>
                      </a:br>
                      <a:r>
                        <a:rPr lang="zh-CN" altLang="en-US" sz="1400" kern="1200" dirty="0" smtClean="0">
                          <a:solidFill>
                            <a:schemeClr val="dk1"/>
                          </a:solidFill>
                          <a:effectLst/>
                          <a:latin typeface="+mn-lt"/>
                          <a:ea typeface="+mn-ea"/>
                          <a:cs typeface="+mn-cs"/>
                        </a:rPr>
                        <a:t>全年可申请</a:t>
                      </a:r>
                      <a:endParaRPr lang="zh-CN" sz="1400" kern="100" dirty="0">
                        <a:effectLst/>
                        <a:latin typeface="+mn-lt"/>
                        <a:ea typeface="等线" panose="02010600030101010101" pitchFamily="2" charset="-122"/>
                        <a:cs typeface="Times New Roman" panose="02020603050405020304" pitchFamily="18" charset="0"/>
                      </a:endParaRPr>
                    </a:p>
                  </a:txBody>
                  <a:tcPr marL="60157" marR="60157" marT="0" marB="0" anchor="ctr"/>
                </a:tc>
              </a:tr>
              <a:tr h="1028863">
                <a:tc>
                  <a:txBody>
                    <a:bodyPr/>
                    <a:lstStyle/>
                    <a:p>
                      <a:pPr algn="ctr">
                        <a:spcAft>
                          <a:spcPts val="0"/>
                        </a:spcAft>
                      </a:pPr>
                      <a:r>
                        <a:rPr lang="en-US" sz="1600" kern="100" dirty="0">
                          <a:effectLst/>
                        </a:rPr>
                        <a:t>B</a:t>
                      </a:r>
                      <a:r>
                        <a:rPr lang="zh-CN" sz="1600" kern="100" dirty="0">
                          <a:effectLst/>
                        </a:rPr>
                        <a:t>卡</a:t>
                      </a:r>
                      <a:r>
                        <a:rPr lang="en-US" sz="1600" kern="100" dirty="0">
                          <a:effectLst/>
                        </a:rPr>
                        <a:t>-</a:t>
                      </a:r>
                      <a:r>
                        <a:rPr lang="zh-CN" sz="1600" kern="100" dirty="0">
                          <a:effectLst/>
                        </a:rPr>
                        <a:t>高级人才</a:t>
                      </a:r>
                      <a:endParaRPr lang="zh-CN" sz="16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0157" marR="60157" marT="0" marB="0" anchor="ctr"/>
                </a:tc>
                <a:tc>
                  <a:txBody>
                    <a:bodyPr/>
                    <a:lstStyle/>
                    <a:p>
                      <a:pPr algn="just">
                        <a:lnSpc>
                          <a:spcPct val="150000"/>
                        </a:lnSpc>
                        <a:spcAft>
                          <a:spcPts val="0"/>
                        </a:spcAft>
                      </a:pPr>
                      <a:r>
                        <a:rPr lang="en-US" sz="1400" kern="100" dirty="0">
                          <a:effectLst/>
                          <a:latin typeface="+mn-lt"/>
                        </a:rPr>
                        <a:t>1</a:t>
                      </a:r>
                      <a:r>
                        <a:rPr lang="en-US" sz="1400" kern="100" dirty="0" smtClean="0">
                          <a:effectLst/>
                          <a:latin typeface="+mn-lt"/>
                        </a:rPr>
                        <a:t>.</a:t>
                      </a:r>
                      <a:r>
                        <a:rPr lang="zh-CN" sz="1400" kern="100" dirty="0" smtClean="0">
                          <a:effectLst/>
                          <a:latin typeface="+mn-lt"/>
                        </a:rPr>
                        <a:t>作出</a:t>
                      </a:r>
                      <a:r>
                        <a:rPr lang="zh-CN" sz="1400" kern="100" dirty="0">
                          <a:effectLst/>
                          <a:latin typeface="+mn-lt"/>
                        </a:rPr>
                        <a:t>重要贡献，其业绩及专业水准得到行业和社会认可的</a:t>
                      </a:r>
                      <a:r>
                        <a:rPr lang="zh-CN" sz="1400" kern="100" dirty="0" smtClean="0">
                          <a:effectLst/>
                          <a:latin typeface="+mn-lt"/>
                        </a:rPr>
                        <a:t>人才</a:t>
                      </a:r>
                      <a:endParaRPr lang="zh-CN" sz="1400" kern="100" dirty="0">
                        <a:effectLst/>
                        <a:latin typeface="+mn-lt"/>
                      </a:endParaRPr>
                    </a:p>
                    <a:p>
                      <a:pPr algn="just">
                        <a:lnSpc>
                          <a:spcPct val="150000"/>
                        </a:lnSpc>
                        <a:spcAft>
                          <a:spcPts val="0"/>
                        </a:spcAft>
                      </a:pPr>
                      <a:r>
                        <a:rPr lang="en-US" sz="1400" kern="100" dirty="0">
                          <a:effectLst/>
                          <a:latin typeface="+mn-lt"/>
                        </a:rPr>
                        <a:t>2.</a:t>
                      </a:r>
                      <a:r>
                        <a:rPr lang="zh-CN" sz="1400" kern="100" dirty="0">
                          <a:effectLst/>
                          <a:latin typeface="+mn-lt"/>
                        </a:rPr>
                        <a:t>我市经济社会发展急需的具有突出专业技术（技能）水平、创新能力强、发展潜力大的高级基础性</a:t>
                      </a:r>
                      <a:r>
                        <a:rPr lang="zh-CN" sz="1400" kern="100" dirty="0" smtClean="0">
                          <a:effectLst/>
                          <a:latin typeface="+mn-lt"/>
                        </a:rPr>
                        <a:t>人才</a:t>
                      </a:r>
                      <a:endParaRPr lang="zh-CN" sz="1400" kern="100" dirty="0">
                        <a:effectLst/>
                        <a:latin typeface="+mn-lt"/>
                      </a:endParaRPr>
                    </a:p>
                    <a:p>
                      <a:pPr algn="just">
                        <a:lnSpc>
                          <a:spcPct val="150000"/>
                        </a:lnSpc>
                        <a:spcAft>
                          <a:spcPts val="0"/>
                        </a:spcAft>
                      </a:pPr>
                      <a:r>
                        <a:rPr lang="en-US" sz="1400" kern="100" dirty="0">
                          <a:effectLst/>
                          <a:latin typeface="+mn-lt"/>
                        </a:rPr>
                        <a:t>3.</a:t>
                      </a:r>
                      <a:r>
                        <a:rPr lang="zh-CN" sz="1400" kern="100" dirty="0">
                          <a:effectLst/>
                          <a:latin typeface="+mn-lt"/>
                        </a:rPr>
                        <a:t>其他经有关主管部门或行业协会认定的高级</a:t>
                      </a:r>
                      <a:r>
                        <a:rPr lang="zh-CN" sz="1400" kern="100" dirty="0" smtClean="0">
                          <a:effectLst/>
                          <a:latin typeface="+mn-lt"/>
                        </a:rPr>
                        <a:t>人才</a:t>
                      </a:r>
                      <a:endParaRPr lang="zh-CN" sz="1400" kern="100" dirty="0">
                        <a:effectLst/>
                        <a:latin typeface="+mn-lt"/>
                        <a:ea typeface="等线" panose="02010600030101010101" pitchFamily="2" charset="-122"/>
                        <a:cs typeface="Times New Roman" panose="02020603050405020304" pitchFamily="18" charset="0"/>
                      </a:endParaRPr>
                    </a:p>
                  </a:txBody>
                  <a:tcPr marL="60157" marR="60157" marT="0" marB="0" anchor="ctr"/>
                </a:tc>
                <a:tc vMerge="1">
                  <a:tcPr marL="60157" marR="60157" marT="0" marB="0" anchor="ctr"/>
                </a:tc>
              </a:tr>
              <a:tr h="895930">
                <a:tc>
                  <a:txBody>
                    <a:bodyPr/>
                    <a:lstStyle/>
                    <a:p>
                      <a:pPr algn="ctr">
                        <a:spcAft>
                          <a:spcPts val="0"/>
                        </a:spcAft>
                      </a:pPr>
                      <a:r>
                        <a:rPr lang="en-US" sz="1600" kern="100" spc="40" dirty="0">
                          <a:effectLst/>
                        </a:rPr>
                        <a:t>C</a:t>
                      </a:r>
                      <a:r>
                        <a:rPr lang="zh-CN" sz="1600" kern="100" spc="40" dirty="0">
                          <a:effectLst/>
                        </a:rPr>
                        <a:t>卡</a:t>
                      </a:r>
                      <a:r>
                        <a:rPr lang="en-US" sz="1600" kern="100" spc="40" dirty="0">
                          <a:effectLst/>
                        </a:rPr>
                        <a:t>-</a:t>
                      </a:r>
                      <a:r>
                        <a:rPr lang="zh-CN" sz="1600" kern="100" spc="40" dirty="0">
                          <a:effectLst/>
                        </a:rPr>
                        <a:t>中初级人才</a:t>
                      </a:r>
                      <a:endParaRPr lang="zh-CN" sz="16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0157" marR="60157" marT="0" marB="0" anchor="ctr"/>
                </a:tc>
                <a:tc>
                  <a:txBody>
                    <a:bodyPr/>
                    <a:lstStyle/>
                    <a:p>
                      <a:pPr algn="just">
                        <a:lnSpc>
                          <a:spcPct val="150000"/>
                        </a:lnSpc>
                        <a:spcAft>
                          <a:spcPts val="0"/>
                        </a:spcAft>
                      </a:pPr>
                      <a:r>
                        <a:rPr lang="en-US" sz="1400" kern="100" dirty="0">
                          <a:effectLst/>
                          <a:latin typeface="+mn-lt"/>
                        </a:rPr>
                        <a:t>1.</a:t>
                      </a:r>
                      <a:r>
                        <a:rPr lang="zh-CN" sz="1400" kern="100" dirty="0">
                          <a:effectLst/>
                          <a:latin typeface="+mn-lt"/>
                        </a:rPr>
                        <a:t>我市经济社会发展急需的具有较高专业技术（技能）水平、创新能力强、发展潜力大的中级基础性</a:t>
                      </a:r>
                      <a:r>
                        <a:rPr lang="zh-CN" sz="1400" kern="100" dirty="0" smtClean="0">
                          <a:effectLst/>
                          <a:latin typeface="+mn-lt"/>
                        </a:rPr>
                        <a:t>人才</a:t>
                      </a:r>
                      <a:r>
                        <a:rPr lang="zh-CN" altLang="en-US" sz="1400" kern="100" dirty="0" smtClean="0">
                          <a:effectLst/>
                          <a:latin typeface="+mn-lt"/>
                        </a:rPr>
                        <a:t>或</a:t>
                      </a:r>
                      <a:r>
                        <a:rPr lang="zh-CN" sz="1400" kern="100" dirty="0" smtClean="0">
                          <a:effectLst/>
                          <a:latin typeface="+mn-lt"/>
                        </a:rPr>
                        <a:t>初级</a:t>
                      </a:r>
                      <a:r>
                        <a:rPr lang="zh-CN" sz="1400" kern="100" dirty="0">
                          <a:effectLst/>
                          <a:latin typeface="+mn-lt"/>
                        </a:rPr>
                        <a:t>基础性</a:t>
                      </a:r>
                      <a:r>
                        <a:rPr lang="zh-CN" sz="1400" kern="100" dirty="0" smtClean="0">
                          <a:effectLst/>
                          <a:latin typeface="+mn-lt"/>
                        </a:rPr>
                        <a:t>人才</a:t>
                      </a:r>
                      <a:endParaRPr lang="zh-CN" sz="1400" kern="100" dirty="0">
                        <a:effectLst/>
                        <a:latin typeface="+mn-lt"/>
                      </a:endParaRPr>
                    </a:p>
                    <a:p>
                      <a:pPr algn="just">
                        <a:lnSpc>
                          <a:spcPct val="150000"/>
                        </a:lnSpc>
                        <a:spcAft>
                          <a:spcPts val="0"/>
                        </a:spcAft>
                      </a:pPr>
                      <a:r>
                        <a:rPr lang="en-US" sz="1400" kern="100" dirty="0" smtClean="0">
                          <a:effectLst/>
                          <a:latin typeface="+mn-lt"/>
                        </a:rPr>
                        <a:t>2.</a:t>
                      </a:r>
                      <a:r>
                        <a:rPr lang="zh-CN" sz="1400" kern="100" dirty="0" smtClean="0">
                          <a:effectLst/>
                          <a:latin typeface="+mn-lt"/>
                        </a:rPr>
                        <a:t>其他</a:t>
                      </a:r>
                      <a:r>
                        <a:rPr lang="zh-CN" sz="1400" kern="100" dirty="0">
                          <a:effectLst/>
                          <a:latin typeface="+mn-lt"/>
                        </a:rPr>
                        <a:t>经有关主管部门或行业协会认定的中初级</a:t>
                      </a:r>
                      <a:r>
                        <a:rPr lang="zh-CN" sz="1400" kern="100" dirty="0" smtClean="0">
                          <a:effectLst/>
                          <a:latin typeface="+mn-lt"/>
                        </a:rPr>
                        <a:t>人才</a:t>
                      </a:r>
                      <a:endParaRPr lang="zh-CN" sz="1400" kern="100" dirty="0">
                        <a:effectLst/>
                        <a:latin typeface="+mn-lt"/>
                        <a:ea typeface="等线" panose="02010600030101010101" pitchFamily="2" charset="-122"/>
                        <a:cs typeface="Times New Roman" panose="02020603050405020304" pitchFamily="18" charset="0"/>
                      </a:endParaRPr>
                    </a:p>
                  </a:txBody>
                  <a:tcPr marL="60157" marR="60157" marT="0" marB="0" anchor="ctr"/>
                </a:tc>
                <a:tc vMerge="1">
                  <a:tcPr marL="60157" marR="60157" marT="0" marB="0" anchor="ctr"/>
                </a:tc>
              </a:tr>
              <a:tr h="926614">
                <a:tc>
                  <a:txBody>
                    <a:bodyPr/>
                    <a:lstStyle/>
                    <a:p>
                      <a:pPr algn="ctr">
                        <a:spcAft>
                          <a:spcPts val="0"/>
                        </a:spcAft>
                      </a:pPr>
                      <a:r>
                        <a:rPr lang="en-US" sz="1600" kern="100" spc="40" dirty="0">
                          <a:effectLst/>
                        </a:rPr>
                        <a:t>T</a:t>
                      </a:r>
                      <a:r>
                        <a:rPr lang="zh-CN" sz="1600" kern="100" spc="40" dirty="0">
                          <a:effectLst/>
                        </a:rPr>
                        <a:t>卡</a:t>
                      </a:r>
                      <a:r>
                        <a:rPr lang="en-US" sz="1600" kern="100" spc="40" dirty="0">
                          <a:effectLst/>
                        </a:rPr>
                        <a:t>-</a:t>
                      </a:r>
                      <a:r>
                        <a:rPr lang="zh-CN" sz="1600" kern="100" spc="40" dirty="0">
                          <a:effectLst/>
                        </a:rPr>
                        <a:t>特色人才</a:t>
                      </a:r>
                      <a:endParaRPr lang="zh-CN" sz="16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0157" marR="60157" marT="0" marB="0" anchor="ctr"/>
                </a:tc>
                <a:tc>
                  <a:txBody>
                    <a:bodyPr/>
                    <a:lstStyle/>
                    <a:p>
                      <a:pPr marL="0" algn="just" defTabSz="914400" rtl="0" eaLnBrk="1" latinLnBrk="0" hangingPunct="1">
                        <a:lnSpc>
                          <a:spcPct val="150000"/>
                        </a:lnSpc>
                        <a:spcAft>
                          <a:spcPts val="0"/>
                        </a:spcAft>
                      </a:pPr>
                      <a:r>
                        <a:rPr lang="en-US" altLang="zh-CN" sz="1400" kern="100" dirty="0" smtClean="0">
                          <a:solidFill>
                            <a:schemeClr val="dk1"/>
                          </a:solidFill>
                          <a:effectLst/>
                          <a:latin typeface="+mn-lt"/>
                          <a:ea typeface="+mn-ea"/>
                          <a:cs typeface="+mn-cs"/>
                        </a:rPr>
                        <a:t>1.</a:t>
                      </a:r>
                      <a:r>
                        <a:rPr lang="zh-CN" altLang="en-US" sz="1400" kern="100" dirty="0" smtClean="0">
                          <a:solidFill>
                            <a:schemeClr val="dk1"/>
                          </a:solidFill>
                          <a:effectLst/>
                          <a:latin typeface="+mn-lt"/>
                          <a:ea typeface="+mn-ea"/>
                          <a:cs typeface="+mn-cs"/>
                        </a:rPr>
                        <a:t>市内创客、民间艺术家、民间优才</a:t>
                      </a:r>
                      <a:endParaRPr lang="zh-CN" altLang="en-US" sz="1400" kern="100" dirty="0" smtClean="0">
                        <a:solidFill>
                          <a:schemeClr val="dk1"/>
                        </a:solidFill>
                        <a:effectLst/>
                        <a:latin typeface="+mn-lt"/>
                        <a:ea typeface="+mn-ea"/>
                        <a:cs typeface="+mn-cs"/>
                      </a:endParaRPr>
                    </a:p>
                    <a:p>
                      <a:pPr marL="0" algn="just" defTabSz="914400" rtl="0" eaLnBrk="1" latinLnBrk="0" hangingPunct="1">
                        <a:lnSpc>
                          <a:spcPct val="150000"/>
                        </a:lnSpc>
                        <a:spcAft>
                          <a:spcPts val="0"/>
                        </a:spcAft>
                      </a:pPr>
                      <a:r>
                        <a:rPr lang="en-US" altLang="zh-CN" sz="1400" kern="100" dirty="0" smtClean="0">
                          <a:solidFill>
                            <a:schemeClr val="dk1"/>
                          </a:solidFill>
                          <a:effectLst/>
                          <a:latin typeface="+mn-lt"/>
                          <a:ea typeface="+mn-ea"/>
                          <a:cs typeface="+mn-cs"/>
                        </a:rPr>
                        <a:t>2.</a:t>
                      </a:r>
                      <a:r>
                        <a:rPr lang="zh-CN" altLang="en-US" sz="1400" kern="100" dirty="0" smtClean="0">
                          <a:solidFill>
                            <a:schemeClr val="dk1"/>
                          </a:solidFill>
                          <a:effectLst/>
                          <a:latin typeface="+mn-lt"/>
                          <a:ea typeface="+mn-ea"/>
                          <a:cs typeface="+mn-cs"/>
                        </a:rPr>
                        <a:t>其他经有关主管部门或行业协会认定的具有特殊技能的特色人才</a:t>
                      </a:r>
                      <a:endParaRPr lang="zh-CN" altLang="en-US" sz="1400" kern="100" dirty="0" smtClean="0">
                        <a:solidFill>
                          <a:schemeClr val="dk1"/>
                        </a:solidFill>
                        <a:effectLst/>
                        <a:latin typeface="+mn-lt"/>
                        <a:ea typeface="+mn-ea"/>
                        <a:cs typeface="+mn-cs"/>
                      </a:endParaRPr>
                    </a:p>
                  </a:txBody>
                  <a:tcPr marL="60157" marR="60157" marT="0" marB="0" anchor="ctr"/>
                </a:tc>
                <a:tc>
                  <a:txBody>
                    <a:bodyPr/>
                    <a:lstStyle/>
                    <a:p>
                      <a:pPr marL="0" marR="0" lvl="0" indent="0" algn="ctr" defTabSz="914400" rtl="0" eaLnBrk="1" fontAlgn="auto" latinLnBrk="0" hangingPunct="1">
                        <a:lnSpc>
                          <a:spcPct val="150000"/>
                        </a:lnSpc>
                        <a:spcBef>
                          <a:spcPts val="0"/>
                        </a:spcBef>
                        <a:spcAft>
                          <a:spcPts val="0"/>
                        </a:spcAft>
                        <a:buClrTx/>
                        <a:buSzTx/>
                        <a:buFontTx/>
                        <a:buNone/>
                        <a:defRPr/>
                      </a:pPr>
                      <a:r>
                        <a:rPr lang="zh-CN" altLang="en-US" sz="1400" kern="100" dirty="0" smtClean="0">
                          <a:solidFill>
                            <a:schemeClr val="dk1"/>
                          </a:solidFill>
                          <a:effectLst/>
                          <a:latin typeface="+mn-lt"/>
                          <a:ea typeface="+mn-ea"/>
                          <a:cs typeface="+mn-cs"/>
                        </a:rPr>
                        <a:t>政府每年组织一次，时间、要求另行通知</a:t>
                      </a:r>
                      <a:endParaRPr lang="zh-CN" altLang="zh-CN" sz="1400" kern="100" dirty="0" smtClean="0">
                        <a:solidFill>
                          <a:schemeClr val="dk1"/>
                        </a:solidFill>
                        <a:effectLst/>
                        <a:latin typeface="+mn-lt"/>
                        <a:ea typeface="+mn-ea"/>
                        <a:cs typeface="+mn-cs"/>
                      </a:endParaRPr>
                    </a:p>
                  </a:txBody>
                  <a:tcPr marL="60157" marR="60157" marT="0" marB="0" anchor="ctr"/>
                </a:tc>
              </a:tr>
            </a:tbl>
          </a:graphicData>
        </a:graphic>
      </p:graphicFrame>
      <p:sp>
        <p:nvSpPr>
          <p:cNvPr id="5" name="矩形 4"/>
          <p:cNvSpPr/>
          <p:nvPr/>
        </p:nvSpPr>
        <p:spPr>
          <a:xfrm>
            <a:off x="888618" y="920550"/>
            <a:ext cx="5497684" cy="737235"/>
          </a:xfrm>
          <a:prstGeom prst="rect">
            <a:avLst/>
          </a:prstGeom>
        </p:spPr>
        <p:txBody>
          <a:bodyPr wrap="square">
            <a:spAutoFit/>
          </a:bodyPr>
          <a:lstStyle/>
          <a:p>
            <a:pPr>
              <a:lnSpc>
                <a:spcPct val="150000"/>
              </a:lnSpc>
            </a:pPr>
            <a:r>
              <a:rPr lang="zh-CN" altLang="en-US" sz="2800" b="1">
                <a:solidFill>
                  <a:srgbClr val="0F2E3E"/>
                </a:solidFill>
                <a:latin typeface="思源黑体旧字形 Normal" panose="020B0400000000000000" charset="-128"/>
                <a:ea typeface="思源黑体旧字形 Normal" panose="020B0400000000000000" charset="-128"/>
                <a:sym typeface="+mn-lt"/>
              </a:rPr>
              <a:t>二、人才认定</a:t>
            </a:r>
            <a:endParaRPr lang="zh-CN" altLang="en-US" sz="2800" b="1" dirty="0">
              <a:solidFill>
                <a:srgbClr val="06A6F0"/>
              </a:solidFill>
              <a:latin typeface="华文中宋" panose="02010600040101010101" pitchFamily="2" charset="-122"/>
              <a:ea typeface="华文中宋" panose="02010600040101010101" pitchFamily="2" charset="-122"/>
              <a:sym typeface="+mn-lt"/>
            </a:endParaRPr>
          </a:p>
        </p:txBody>
      </p:sp>
      <p:sp>
        <p:nvSpPr>
          <p:cNvPr id="3" name="文本框 2"/>
          <p:cNvSpPr txBox="1"/>
          <p:nvPr/>
        </p:nvSpPr>
        <p:spPr>
          <a:xfrm>
            <a:off x="68379" y="6016821"/>
            <a:ext cx="6201792" cy="338554"/>
          </a:xfrm>
          <a:prstGeom prst="rect">
            <a:avLst/>
          </a:prstGeom>
          <a:noFill/>
        </p:spPr>
        <p:txBody>
          <a:bodyPr wrap="square" rtlCol="0">
            <a:spAutoFit/>
          </a:bodyPr>
          <a:lstStyle/>
          <a:p>
            <a:r>
              <a:rPr lang="zh-CN" altLang="en-US" sz="1600" b="1" dirty="0" smtClean="0">
                <a:solidFill>
                  <a:srgbClr val="C00000"/>
                </a:solidFill>
              </a:rPr>
              <a:t>注：具体详情可参见</a:t>
            </a:r>
            <a:r>
              <a:rPr lang="en-US" altLang="zh-CN" sz="1600" b="1" dirty="0" smtClean="0">
                <a:solidFill>
                  <a:srgbClr val="C00000"/>
                </a:solidFill>
              </a:rPr>
              <a:t>《</a:t>
            </a:r>
            <a:r>
              <a:rPr lang="zh-CN" altLang="en-US" sz="1600" b="1" dirty="0" smtClean="0">
                <a:solidFill>
                  <a:srgbClr val="C00000"/>
                </a:solidFill>
              </a:rPr>
              <a:t>附件</a:t>
            </a:r>
            <a:r>
              <a:rPr lang="en-US" altLang="zh-CN" sz="1600" b="1" dirty="0" smtClean="0">
                <a:solidFill>
                  <a:srgbClr val="C00000"/>
                </a:solidFill>
              </a:rPr>
              <a:t>1 </a:t>
            </a:r>
            <a:r>
              <a:rPr lang="zh-CN" altLang="en-US" sz="1600" b="1" dirty="0">
                <a:solidFill>
                  <a:srgbClr val="C00000"/>
                </a:solidFill>
              </a:rPr>
              <a:t>优粤佛山卡</a:t>
            </a:r>
            <a:r>
              <a:rPr lang="zh-CN" altLang="en-US" sz="1600" b="1" dirty="0" smtClean="0">
                <a:solidFill>
                  <a:srgbClr val="C00000"/>
                </a:solidFill>
              </a:rPr>
              <a:t>人才分类认定标准</a:t>
            </a:r>
            <a:r>
              <a:rPr lang="en-US" altLang="zh-CN" sz="1600" b="1" dirty="0" smtClean="0">
                <a:solidFill>
                  <a:srgbClr val="C00000"/>
                </a:solidFill>
              </a:rPr>
              <a:t>》</a:t>
            </a:r>
            <a:endParaRPr lang="zh-CN" altLang="en-US" sz="1600" b="1" dirty="0">
              <a:solidFill>
                <a:srgbClr val="C00000"/>
              </a:solidFill>
            </a:endParaRPr>
          </a:p>
        </p:txBody>
      </p:sp>
      <p:graphicFrame>
        <p:nvGraphicFramePr>
          <p:cNvPr id="4" name="对象 3"/>
          <p:cNvGraphicFramePr>
            <a:graphicFrameLocks noChangeAspect="1"/>
          </p:cNvGraphicFramePr>
          <p:nvPr/>
        </p:nvGraphicFramePr>
        <p:xfrm>
          <a:off x="8564879" y="5150634"/>
          <a:ext cx="1493522" cy="1353504"/>
        </p:xfrm>
        <a:graphic>
          <a:graphicData uri="http://schemas.openxmlformats.org/presentationml/2006/ole">
            <mc:AlternateContent xmlns:mc="http://schemas.openxmlformats.org/markup-compatibility/2006">
              <mc:Choice xmlns:v="urn:schemas-microsoft-com:vml" Requires="v">
                <p:oleObj spid="_x0000_s1053" name="文档" showAsIcon="1" r:id="rId2" imgW="914400" imgH="828675" progId="Word.Document.12">
                  <p:embed/>
                </p:oleObj>
              </mc:Choice>
              <mc:Fallback>
                <p:oleObj name="文档" showAsIcon="1" r:id="rId2" imgW="914400" imgH="828675" progId="Word.Document.12">
                  <p:embed/>
                  <p:pic>
                    <p:nvPicPr>
                      <p:cNvPr id="0" name="图片 1043"/>
                      <p:cNvPicPr/>
                      <p:nvPr/>
                    </p:nvPicPr>
                    <p:blipFill>
                      <a:blip r:embed="rId3"/>
                      <a:stretch>
                        <a:fillRect/>
                      </a:stretch>
                    </p:blipFill>
                    <p:spPr>
                      <a:xfrm>
                        <a:off x="8564879" y="5150634"/>
                        <a:ext cx="1493522" cy="1353504"/>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1512133" y="2930826"/>
            <a:ext cx="10341054" cy="369332"/>
          </a:xfrm>
          <a:prstGeom prst="rect">
            <a:avLst/>
          </a:prstGeom>
        </p:spPr>
        <p:txBody>
          <a:bodyPr wrap="square">
            <a:spAutoFit/>
          </a:bodyPr>
          <a:lstStyle/>
          <a:p>
            <a:pPr lvl="0"/>
            <a:endParaRPr lang="en-US" altLang="zh-CN" dirty="0">
              <a:latin typeface="华文中宋" panose="02010600040101010101" pitchFamily="2" charset="-122"/>
              <a:ea typeface="华文中宋" panose="02010600040101010101" pitchFamily="2" charset="-122"/>
            </a:endParaRPr>
          </a:p>
        </p:txBody>
      </p:sp>
      <p:sp>
        <p:nvSpPr>
          <p:cNvPr id="5" name="矩形 4"/>
          <p:cNvSpPr/>
          <p:nvPr/>
        </p:nvSpPr>
        <p:spPr>
          <a:xfrm>
            <a:off x="831215" y="920750"/>
            <a:ext cx="7088505" cy="737235"/>
          </a:xfrm>
          <a:prstGeom prst="rect">
            <a:avLst/>
          </a:prstGeom>
        </p:spPr>
        <p:txBody>
          <a:bodyPr wrap="square">
            <a:spAutoFit/>
          </a:bodyPr>
          <a:lstStyle/>
          <a:p>
            <a:pPr>
              <a:lnSpc>
                <a:spcPct val="150000"/>
              </a:lnSpc>
            </a:pPr>
            <a:r>
              <a:rPr lang="zh-CN" altLang="en-US" sz="2800" b="1">
                <a:solidFill>
                  <a:srgbClr val="0F2E3E"/>
                </a:solidFill>
                <a:latin typeface="思源黑体旧字形 Normal" panose="020B0400000000000000" charset="-128"/>
                <a:ea typeface="思源黑体旧字形 Normal" panose="020B0400000000000000" charset="-128"/>
                <a:sym typeface="+mn-lt"/>
              </a:rPr>
              <a:t>三、</a:t>
            </a:r>
            <a:r>
              <a:rPr lang="zh-CN" altLang="en-US" sz="2800" b="1">
                <a:solidFill>
                  <a:srgbClr val="0F2E3E"/>
                </a:solidFill>
                <a:latin typeface="思源黑体旧字形 Normal" panose="020B0400000000000000" charset="-128"/>
                <a:ea typeface="思源黑体旧字形 Normal" panose="020B0400000000000000" charset="-128"/>
                <a:sym typeface="+mn-lt"/>
              </a:rPr>
              <a:t>享受福利——A/B/C/T类人才</a:t>
            </a:r>
            <a:endParaRPr lang="zh-CN" altLang="en-US" sz="2800" b="1" dirty="0">
              <a:solidFill>
                <a:srgbClr val="06A6F0"/>
              </a:solidFill>
              <a:latin typeface="华文中宋" panose="02010600040101010101" pitchFamily="2" charset="-122"/>
              <a:ea typeface="华文中宋" panose="02010600040101010101" pitchFamily="2" charset="-122"/>
              <a:sym typeface="+mn-lt"/>
            </a:endParaRPr>
          </a:p>
        </p:txBody>
      </p:sp>
      <p:sp>
        <p:nvSpPr>
          <p:cNvPr id="3" name="矩形 2"/>
          <p:cNvSpPr/>
          <p:nvPr/>
        </p:nvSpPr>
        <p:spPr>
          <a:xfrm>
            <a:off x="264323" y="1824777"/>
            <a:ext cx="11178740" cy="4154170"/>
          </a:xfrm>
          <a:prstGeom prst="rect">
            <a:avLst/>
          </a:prstGeom>
        </p:spPr>
        <p:txBody>
          <a:bodyPr wrap="square">
            <a:spAutoFit/>
          </a:bodyPr>
          <a:lstStyle/>
          <a:p>
            <a:pPr marL="342900" indent="-342900" algn="just">
              <a:lnSpc>
                <a:spcPct val="150000"/>
              </a:lnSpc>
              <a:spcAft>
                <a:spcPts val="0"/>
              </a:spcAft>
              <a:buFont typeface="+mj-lt"/>
              <a:buAutoNum type="arabicPeriod"/>
            </a:pPr>
            <a:r>
              <a:rPr lang="zh-CN" altLang="zh-CN" sz="1600" kern="100" dirty="0" smtClean="0">
                <a:latin typeface="+mn-ea"/>
                <a:cs typeface="Times New Roman" panose="02020603050405020304" pitchFamily="18" charset="0"/>
              </a:rPr>
              <a:t>党委</a:t>
            </a:r>
            <a:r>
              <a:rPr lang="zh-CN" altLang="zh-CN" sz="1600" kern="100" dirty="0">
                <a:latin typeface="+mn-ea"/>
                <a:cs typeface="Times New Roman" panose="02020603050405020304" pitchFamily="18" charset="0"/>
              </a:rPr>
              <a:t>、政府部门可通过优粤佛山卡发放各类人才津</a:t>
            </a:r>
            <a:r>
              <a:rPr lang="zh-CN" altLang="zh-CN" sz="1600" kern="100" dirty="0" smtClean="0">
                <a:latin typeface="+mn-ea"/>
                <a:cs typeface="Times New Roman" panose="02020603050405020304" pitchFamily="18" charset="0"/>
              </a:rPr>
              <a:t>补贴</a:t>
            </a:r>
            <a:r>
              <a:rPr lang="zh-CN" altLang="en-US" sz="1600" kern="100" dirty="0" smtClean="0">
                <a:latin typeface="+mn-ea"/>
                <a:cs typeface="Times New Roman" panose="02020603050405020304" pitchFamily="18" charset="0"/>
              </a:rPr>
              <a:t>；</a:t>
            </a:r>
            <a:endParaRPr lang="zh-CN" altLang="zh-CN" sz="1600" kern="100" dirty="0">
              <a:latin typeface="+mn-ea"/>
              <a:cs typeface="Times New Roman" panose="02020603050405020304" pitchFamily="18" charset="0"/>
            </a:endParaRPr>
          </a:p>
          <a:p>
            <a:pPr marL="342900" indent="-342900" algn="just">
              <a:lnSpc>
                <a:spcPct val="150000"/>
              </a:lnSpc>
              <a:spcAft>
                <a:spcPts val="0"/>
              </a:spcAft>
              <a:buFont typeface="+mj-lt"/>
              <a:buAutoNum type="arabicPeriod"/>
            </a:pPr>
            <a:r>
              <a:rPr lang="zh-CN" altLang="zh-CN" sz="1600" kern="100" dirty="0" smtClean="0">
                <a:latin typeface="+mn-ea"/>
                <a:cs typeface="Times New Roman" panose="02020603050405020304" pitchFamily="18" charset="0"/>
              </a:rPr>
              <a:t>由</a:t>
            </a:r>
            <a:r>
              <a:rPr lang="zh-CN" altLang="zh-CN" sz="1600" kern="100" dirty="0">
                <a:latin typeface="+mn-ea"/>
                <a:cs typeface="Times New Roman" panose="02020603050405020304" pitchFamily="18" charset="0"/>
              </a:rPr>
              <a:t>持卡人负责的科研项目，符合申报要求的，同等条件下可优先纳入市科技创新</a:t>
            </a:r>
            <a:r>
              <a:rPr lang="zh-CN" altLang="zh-CN" sz="1600" kern="100" dirty="0" smtClean="0">
                <a:latin typeface="+mn-ea"/>
                <a:cs typeface="Times New Roman" panose="02020603050405020304" pitchFamily="18" charset="0"/>
              </a:rPr>
              <a:t>项目</a:t>
            </a:r>
            <a:r>
              <a:rPr lang="zh-CN" altLang="en-US" sz="1600" kern="100" dirty="0" smtClean="0">
                <a:latin typeface="+mn-ea"/>
                <a:cs typeface="Times New Roman" panose="02020603050405020304" pitchFamily="18" charset="0"/>
              </a:rPr>
              <a:t>；</a:t>
            </a:r>
            <a:endParaRPr lang="en-US" altLang="zh-CN" sz="1600" kern="100" dirty="0" smtClean="0">
              <a:latin typeface="+mn-ea"/>
              <a:cs typeface="Times New Roman" panose="02020603050405020304" pitchFamily="18" charset="0"/>
            </a:endParaRPr>
          </a:p>
          <a:p>
            <a:pPr marL="342900" indent="-342900" algn="just">
              <a:lnSpc>
                <a:spcPct val="150000"/>
              </a:lnSpc>
              <a:spcAft>
                <a:spcPts val="0"/>
              </a:spcAft>
              <a:buFont typeface="+mj-lt"/>
              <a:buAutoNum type="arabicPeriod"/>
            </a:pPr>
            <a:r>
              <a:rPr lang="zh-CN" altLang="zh-CN" sz="1600" kern="100" dirty="0" smtClean="0">
                <a:latin typeface="+mn-ea"/>
                <a:cs typeface="Times New Roman" panose="02020603050405020304" pitchFamily="18" charset="0"/>
              </a:rPr>
              <a:t>持卡人</a:t>
            </a:r>
            <a:r>
              <a:rPr lang="zh-CN" altLang="zh-CN" sz="1600" kern="100" dirty="0">
                <a:latin typeface="+mn-ea"/>
                <a:cs typeface="Times New Roman" panose="02020603050405020304" pitchFamily="18" charset="0"/>
              </a:rPr>
              <a:t>为外国国籍、取得外国永久（长期）居留权或为港澳台地区居民的，可在工商登记窗口享受免预约、快速受理、优先审核等绿色通道</a:t>
            </a:r>
            <a:r>
              <a:rPr lang="zh-CN" altLang="zh-CN" sz="1600" kern="100" dirty="0" smtClean="0">
                <a:latin typeface="+mn-ea"/>
                <a:cs typeface="Times New Roman" panose="02020603050405020304" pitchFamily="18" charset="0"/>
              </a:rPr>
              <a:t>服务</a:t>
            </a:r>
            <a:r>
              <a:rPr lang="zh-CN" altLang="en-US" sz="1600" kern="100" dirty="0" smtClean="0">
                <a:latin typeface="+mn-ea"/>
                <a:cs typeface="Times New Roman" panose="02020603050405020304" pitchFamily="18" charset="0"/>
              </a:rPr>
              <a:t>；</a:t>
            </a:r>
            <a:endParaRPr lang="zh-CN" altLang="zh-CN" sz="1600" kern="100" dirty="0">
              <a:latin typeface="+mn-ea"/>
              <a:cs typeface="Times New Roman" panose="02020603050405020304" pitchFamily="18" charset="0"/>
            </a:endParaRPr>
          </a:p>
          <a:p>
            <a:pPr marL="342900" indent="-342900" algn="just">
              <a:lnSpc>
                <a:spcPct val="150000"/>
              </a:lnSpc>
              <a:spcAft>
                <a:spcPts val="0"/>
              </a:spcAft>
              <a:buFont typeface="+mj-lt"/>
              <a:buAutoNum type="arabicPeriod"/>
            </a:pPr>
            <a:r>
              <a:rPr lang="zh-CN" altLang="zh-CN" sz="1600" kern="100" dirty="0" smtClean="0">
                <a:latin typeface="+mn-ea"/>
                <a:cs typeface="Times New Roman" panose="02020603050405020304" pitchFamily="18" charset="0"/>
              </a:rPr>
              <a:t>持卡人</a:t>
            </a:r>
            <a:r>
              <a:rPr lang="zh-CN" altLang="zh-CN" sz="1600" kern="100" dirty="0">
                <a:latin typeface="+mn-ea"/>
                <a:cs typeface="Times New Roman" panose="02020603050405020304" pitchFamily="18" charset="0"/>
              </a:rPr>
              <a:t>可通过优粤佛山卡服务平台享受全国指定三甲医院医疗预约挂号</a:t>
            </a:r>
            <a:r>
              <a:rPr lang="zh-CN" altLang="zh-CN" sz="1600" kern="100" dirty="0" smtClean="0">
                <a:latin typeface="+mn-ea"/>
                <a:cs typeface="Times New Roman" panose="02020603050405020304" pitchFamily="18" charset="0"/>
              </a:rPr>
              <a:t>服务</a:t>
            </a:r>
            <a:r>
              <a:rPr lang="zh-CN" altLang="en-US" sz="1600" kern="100" dirty="0" smtClean="0">
                <a:latin typeface="+mn-ea"/>
                <a:cs typeface="Times New Roman" panose="02020603050405020304" pitchFamily="18" charset="0"/>
              </a:rPr>
              <a:t>；</a:t>
            </a:r>
            <a:endParaRPr lang="zh-CN" altLang="zh-CN" sz="1600" kern="100" dirty="0">
              <a:latin typeface="+mn-ea"/>
              <a:cs typeface="Times New Roman" panose="02020603050405020304" pitchFamily="18" charset="0"/>
            </a:endParaRPr>
          </a:p>
          <a:p>
            <a:pPr marL="342900" indent="-342900" algn="just">
              <a:lnSpc>
                <a:spcPct val="150000"/>
              </a:lnSpc>
              <a:spcAft>
                <a:spcPts val="0"/>
              </a:spcAft>
              <a:buFont typeface="+mj-lt"/>
              <a:buAutoNum type="arabicPeriod"/>
            </a:pPr>
            <a:r>
              <a:rPr lang="zh-CN" altLang="zh-CN" sz="1600" kern="100" dirty="0" smtClean="0">
                <a:latin typeface="+mn-ea"/>
                <a:cs typeface="Times New Roman" panose="02020603050405020304" pitchFamily="18" charset="0"/>
              </a:rPr>
              <a:t>持卡人</a:t>
            </a:r>
            <a:r>
              <a:rPr lang="zh-CN" altLang="zh-CN" sz="1600" kern="100" dirty="0">
                <a:latin typeface="+mn-ea"/>
                <a:cs typeface="Times New Roman" panose="02020603050405020304" pitchFamily="18" charset="0"/>
              </a:rPr>
              <a:t>可利用优粤佛山卡办理银行的各项基础业务，享受银行为持卡人提供的各种优惠</a:t>
            </a:r>
            <a:r>
              <a:rPr lang="zh-CN" altLang="zh-CN" sz="1600" kern="100" dirty="0" smtClean="0">
                <a:latin typeface="+mn-ea"/>
                <a:cs typeface="Times New Roman" panose="02020603050405020304" pitchFamily="18" charset="0"/>
              </a:rPr>
              <a:t>服务</a:t>
            </a:r>
            <a:r>
              <a:rPr lang="zh-CN" altLang="en-US" sz="1600" kern="100" dirty="0" smtClean="0">
                <a:latin typeface="+mn-ea"/>
                <a:cs typeface="Times New Roman" panose="02020603050405020304" pitchFamily="18" charset="0"/>
              </a:rPr>
              <a:t>；</a:t>
            </a:r>
            <a:endParaRPr lang="zh-CN" altLang="zh-CN" sz="1600" kern="100" dirty="0">
              <a:latin typeface="+mn-ea"/>
              <a:cs typeface="Times New Roman" panose="02020603050405020304" pitchFamily="18" charset="0"/>
            </a:endParaRPr>
          </a:p>
          <a:p>
            <a:pPr marL="342900" indent="-342900" algn="just">
              <a:lnSpc>
                <a:spcPct val="150000"/>
              </a:lnSpc>
              <a:spcAft>
                <a:spcPts val="0"/>
              </a:spcAft>
              <a:buFont typeface="+mj-lt"/>
              <a:buAutoNum type="arabicPeriod"/>
            </a:pPr>
            <a:r>
              <a:rPr lang="zh-CN" altLang="zh-CN" sz="1600" kern="100" dirty="0" smtClean="0">
                <a:latin typeface="+mn-ea"/>
                <a:cs typeface="Times New Roman" panose="02020603050405020304" pitchFamily="18" charset="0"/>
              </a:rPr>
              <a:t>持卡人</a:t>
            </a:r>
            <a:r>
              <a:rPr lang="zh-CN" altLang="zh-CN" sz="1600" kern="100" dirty="0">
                <a:latin typeface="+mn-ea"/>
                <a:cs typeface="Times New Roman" panose="02020603050405020304" pitchFamily="18" charset="0"/>
              </a:rPr>
              <a:t>可享受全国性及区域性的各大商户促销折扣等购物消费</a:t>
            </a:r>
            <a:r>
              <a:rPr lang="zh-CN" altLang="zh-CN" sz="1600" kern="100" dirty="0" smtClean="0">
                <a:latin typeface="+mn-ea"/>
                <a:cs typeface="Times New Roman" panose="02020603050405020304" pitchFamily="18" charset="0"/>
              </a:rPr>
              <a:t>优惠</a:t>
            </a:r>
            <a:r>
              <a:rPr lang="zh-CN" altLang="en-US" sz="1600" kern="100" dirty="0" smtClean="0">
                <a:latin typeface="+mn-ea"/>
                <a:cs typeface="Times New Roman" panose="02020603050405020304" pitchFamily="18" charset="0"/>
              </a:rPr>
              <a:t>；</a:t>
            </a:r>
            <a:endParaRPr lang="zh-CN" altLang="zh-CN" sz="1600" kern="100" dirty="0">
              <a:latin typeface="+mn-ea"/>
              <a:cs typeface="Times New Roman" panose="02020603050405020304" pitchFamily="18" charset="0"/>
            </a:endParaRPr>
          </a:p>
          <a:p>
            <a:pPr marL="342900" indent="-342900" algn="just">
              <a:lnSpc>
                <a:spcPct val="150000"/>
              </a:lnSpc>
              <a:spcAft>
                <a:spcPts val="0"/>
              </a:spcAft>
              <a:buFont typeface="+mj-lt"/>
              <a:buAutoNum type="arabicPeriod"/>
            </a:pPr>
            <a:r>
              <a:rPr lang="zh-CN" altLang="zh-CN" sz="1600" kern="100" dirty="0" smtClean="0">
                <a:latin typeface="+mn-ea"/>
                <a:cs typeface="Times New Roman" panose="02020603050405020304" pitchFamily="18" charset="0"/>
              </a:rPr>
              <a:t>持卡人</a:t>
            </a:r>
            <a:r>
              <a:rPr lang="zh-CN" altLang="zh-CN" sz="1600" kern="100" dirty="0">
                <a:latin typeface="+mn-ea"/>
                <a:cs typeface="Times New Roman" panose="02020603050405020304" pitchFamily="18" charset="0"/>
              </a:rPr>
              <a:t>可凭卡参与党委、政府部门组织的对应类别人才交流</a:t>
            </a:r>
            <a:r>
              <a:rPr lang="zh-CN" altLang="zh-CN" sz="1600" kern="100" dirty="0" smtClean="0">
                <a:latin typeface="+mn-ea"/>
                <a:cs typeface="Times New Roman" panose="02020603050405020304" pitchFamily="18" charset="0"/>
              </a:rPr>
              <a:t>活动</a:t>
            </a:r>
            <a:r>
              <a:rPr lang="zh-CN" altLang="en-US" sz="1600" kern="100" dirty="0" smtClean="0">
                <a:latin typeface="+mn-ea"/>
                <a:cs typeface="Times New Roman" panose="02020603050405020304" pitchFamily="18" charset="0"/>
              </a:rPr>
              <a:t>，</a:t>
            </a:r>
            <a:r>
              <a:rPr lang="zh-CN" altLang="zh-CN" sz="1600" kern="100" dirty="0" smtClean="0">
                <a:latin typeface="+mn-ea"/>
                <a:cs typeface="Times New Roman" panose="02020603050405020304" pitchFamily="18" charset="0"/>
              </a:rPr>
              <a:t>可</a:t>
            </a:r>
            <a:r>
              <a:rPr lang="zh-CN" altLang="zh-CN" sz="1600" kern="100" dirty="0">
                <a:latin typeface="+mn-ea"/>
                <a:cs typeface="Times New Roman" panose="02020603050405020304" pitchFamily="18" charset="0"/>
              </a:rPr>
              <a:t>通过优粤佛山卡服务平台进入人才社区板块开展信息交流、联谊</a:t>
            </a:r>
            <a:r>
              <a:rPr lang="zh-CN" altLang="zh-CN" sz="1600" kern="100" dirty="0" smtClean="0">
                <a:latin typeface="+mn-ea"/>
                <a:cs typeface="Times New Roman" panose="02020603050405020304" pitchFamily="18" charset="0"/>
              </a:rPr>
              <a:t>交流</a:t>
            </a:r>
            <a:r>
              <a:rPr lang="zh-CN" altLang="en-US" sz="1600" kern="100" dirty="0" smtClean="0">
                <a:latin typeface="+mn-ea"/>
                <a:cs typeface="Times New Roman" panose="02020603050405020304" pitchFamily="18" charset="0"/>
              </a:rPr>
              <a:t>；</a:t>
            </a:r>
            <a:endParaRPr lang="en-US" altLang="zh-CN" sz="1600" kern="100" dirty="0" smtClean="0">
              <a:latin typeface="+mn-ea"/>
              <a:cs typeface="Times New Roman" panose="02020603050405020304" pitchFamily="18" charset="0"/>
            </a:endParaRPr>
          </a:p>
          <a:p>
            <a:pPr marL="342900" indent="-342900" algn="just">
              <a:lnSpc>
                <a:spcPct val="150000"/>
              </a:lnSpc>
              <a:spcAft>
                <a:spcPts val="0"/>
              </a:spcAft>
              <a:buFont typeface="+mj-lt"/>
              <a:buAutoNum type="arabicPeriod"/>
            </a:pPr>
            <a:r>
              <a:rPr lang="zh-CN" altLang="en-US" sz="1600" dirty="0" smtClean="0">
                <a:latin typeface="+mn-ea"/>
              </a:rPr>
              <a:t>持卡人可享受</a:t>
            </a:r>
            <a:r>
              <a:rPr lang="zh-CN" altLang="en-US" sz="1600" dirty="0">
                <a:latin typeface="+mn-ea"/>
              </a:rPr>
              <a:t>我市户籍人口购房</a:t>
            </a:r>
            <a:r>
              <a:rPr lang="zh-CN" altLang="en-US" sz="1600" dirty="0" smtClean="0">
                <a:latin typeface="+mn-ea"/>
              </a:rPr>
              <a:t>政策，即</a:t>
            </a:r>
            <a:r>
              <a:rPr lang="zh-CN" altLang="en-US" sz="1600" dirty="0">
                <a:latin typeface="+mn-ea"/>
              </a:rPr>
              <a:t>可在限购区</a:t>
            </a:r>
            <a:r>
              <a:rPr lang="zh-CN" altLang="en-US" sz="1600" dirty="0" smtClean="0">
                <a:latin typeface="+mn-ea"/>
              </a:rPr>
              <a:t>买</a:t>
            </a:r>
            <a:r>
              <a:rPr lang="en-US" altLang="zh-CN" sz="1600" dirty="0" smtClean="0">
                <a:latin typeface="+mn-ea"/>
              </a:rPr>
              <a:t>2</a:t>
            </a:r>
            <a:r>
              <a:rPr lang="zh-CN" altLang="en-US" sz="1600" dirty="0" smtClean="0">
                <a:latin typeface="+mn-ea"/>
              </a:rPr>
              <a:t>套住宅；</a:t>
            </a:r>
            <a:endParaRPr lang="zh-CN" altLang="en-US" sz="1600" dirty="0" smtClean="0">
              <a:latin typeface="+mn-ea"/>
            </a:endParaRPr>
          </a:p>
          <a:p>
            <a:pPr marL="342900" indent="-342900" algn="just">
              <a:lnSpc>
                <a:spcPct val="150000"/>
              </a:lnSpc>
              <a:spcAft>
                <a:spcPts val="0"/>
              </a:spcAft>
              <a:buFont typeface="+mj-lt"/>
              <a:buAutoNum type="arabicPeriod"/>
            </a:pPr>
            <a:r>
              <a:rPr lang="zh-CN" altLang="zh-CN" sz="1600" kern="100" dirty="0">
                <a:latin typeface="+mn-ea"/>
                <a:cs typeface="Times New Roman" panose="02020603050405020304" pitchFamily="18" charset="0"/>
              </a:rPr>
              <a:t>港澳籍持卡人按实际工作时间，每人每月可获2000元的跨境交通补贴。</a:t>
            </a:r>
            <a:endParaRPr lang="zh-CN" altLang="zh-CN" sz="1600" kern="100" dirty="0">
              <a:latin typeface="+mn-ea"/>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1512133" y="2930826"/>
            <a:ext cx="10341054" cy="369332"/>
          </a:xfrm>
          <a:prstGeom prst="rect">
            <a:avLst/>
          </a:prstGeom>
        </p:spPr>
        <p:txBody>
          <a:bodyPr wrap="square">
            <a:spAutoFit/>
          </a:bodyPr>
          <a:lstStyle/>
          <a:p>
            <a:pPr lvl="0"/>
            <a:endParaRPr lang="en-US" altLang="zh-CN" dirty="0">
              <a:latin typeface="华文中宋" panose="02010600040101010101" pitchFamily="2" charset="-122"/>
              <a:ea typeface="华文中宋" panose="02010600040101010101" pitchFamily="2" charset="-122"/>
            </a:endParaRPr>
          </a:p>
        </p:txBody>
      </p:sp>
      <p:sp>
        <p:nvSpPr>
          <p:cNvPr id="5" name="矩形 4"/>
          <p:cNvSpPr/>
          <p:nvPr/>
        </p:nvSpPr>
        <p:spPr>
          <a:xfrm>
            <a:off x="869315" y="920750"/>
            <a:ext cx="7395210" cy="737235"/>
          </a:xfrm>
          <a:prstGeom prst="rect">
            <a:avLst/>
          </a:prstGeom>
        </p:spPr>
        <p:txBody>
          <a:bodyPr wrap="square">
            <a:spAutoFit/>
          </a:bodyPr>
          <a:lstStyle/>
          <a:p>
            <a:pPr>
              <a:lnSpc>
                <a:spcPct val="150000"/>
              </a:lnSpc>
            </a:pPr>
            <a:r>
              <a:rPr lang="zh-CN" altLang="en-US" sz="2800" b="1">
                <a:solidFill>
                  <a:srgbClr val="0F2E3E"/>
                </a:solidFill>
                <a:latin typeface="思源黑体旧字形 Normal" panose="020B0400000000000000" charset="-128"/>
                <a:ea typeface="思源黑体旧字形 Normal" panose="020B0400000000000000" charset="-128"/>
                <a:sym typeface="+mn-lt"/>
              </a:rPr>
              <a:t>三、享受福利—A/B类人才专属</a:t>
            </a:r>
            <a:endParaRPr lang="zh-CN" altLang="en-US" sz="2800" b="1">
              <a:solidFill>
                <a:srgbClr val="0F2E3E"/>
              </a:solidFill>
              <a:latin typeface="思源黑体旧字形 Normal" panose="020B0400000000000000" charset="-128"/>
              <a:ea typeface="思源黑体旧字形 Normal" panose="020B0400000000000000" charset="-128"/>
              <a:sym typeface="+mn-lt"/>
            </a:endParaRPr>
          </a:p>
        </p:txBody>
      </p:sp>
      <p:sp>
        <p:nvSpPr>
          <p:cNvPr id="3" name="矩形 2"/>
          <p:cNvSpPr/>
          <p:nvPr/>
        </p:nvSpPr>
        <p:spPr>
          <a:xfrm>
            <a:off x="274320" y="1793728"/>
            <a:ext cx="11234057" cy="4154170"/>
          </a:xfrm>
          <a:prstGeom prst="rect">
            <a:avLst/>
          </a:prstGeom>
        </p:spPr>
        <p:txBody>
          <a:bodyPr wrap="square">
            <a:spAutoFit/>
          </a:bodyPr>
          <a:lstStyle/>
          <a:p>
            <a:pPr marL="342900" indent="-342900" algn="just">
              <a:lnSpc>
                <a:spcPct val="150000"/>
              </a:lnSpc>
              <a:buFont typeface="+mj-lt"/>
              <a:buAutoNum type="arabicPeriod"/>
            </a:pPr>
            <a:r>
              <a:rPr lang="zh-CN" altLang="zh-CN" sz="1600" kern="100" dirty="0">
                <a:latin typeface="+mn-ea"/>
                <a:cs typeface="Times New Roman" panose="02020603050405020304" pitchFamily="18" charset="0"/>
              </a:rPr>
              <a:t>持卡人及其</a:t>
            </a:r>
            <a:r>
              <a:rPr lang="zh-CN" altLang="zh-CN" sz="1600" kern="100" dirty="0" smtClean="0">
                <a:latin typeface="+mn-ea"/>
                <a:cs typeface="Times New Roman" panose="02020603050405020304" pitchFamily="18" charset="0"/>
              </a:rPr>
              <a:t>配偶、</a:t>
            </a:r>
            <a:r>
              <a:rPr lang="zh-CN" altLang="zh-CN" sz="1600" kern="100" dirty="0">
                <a:latin typeface="+mn-ea"/>
                <a:cs typeface="Times New Roman" panose="02020603050405020304" pitchFamily="18" charset="0"/>
              </a:rPr>
              <a:t>子女可按照相关政策规定在住所或工作所在地办理</a:t>
            </a:r>
            <a:r>
              <a:rPr lang="zh-CN" altLang="zh-CN" sz="1600" kern="100" dirty="0" smtClean="0">
                <a:latin typeface="+mn-ea"/>
                <a:cs typeface="Times New Roman" panose="02020603050405020304" pitchFamily="18" charset="0"/>
              </a:rPr>
              <a:t>落户</a:t>
            </a:r>
            <a:r>
              <a:rPr lang="zh-CN" altLang="en-US" sz="1600" kern="100" dirty="0">
                <a:latin typeface="+mn-ea"/>
                <a:cs typeface="Times New Roman" panose="02020603050405020304" pitchFamily="18" charset="0"/>
              </a:rPr>
              <a:t>；</a:t>
            </a:r>
            <a:endParaRPr lang="en-US" altLang="zh-CN" sz="1600" kern="100" dirty="0">
              <a:latin typeface="+mn-ea"/>
              <a:cs typeface="Times New Roman" panose="02020603050405020304" pitchFamily="18" charset="0"/>
            </a:endParaRPr>
          </a:p>
          <a:p>
            <a:pPr marL="342900" indent="-342900" algn="just">
              <a:lnSpc>
                <a:spcPct val="150000"/>
              </a:lnSpc>
              <a:buFont typeface="+mj-lt"/>
              <a:buAutoNum type="arabicPeriod"/>
            </a:pPr>
            <a:r>
              <a:rPr lang="zh-CN" altLang="zh-CN" sz="1600" kern="100" dirty="0">
                <a:latin typeface="+mn-ea"/>
                <a:cs typeface="Times New Roman" panose="02020603050405020304" pitchFamily="18" charset="0"/>
              </a:rPr>
              <a:t>同时持省人才优粤卡的持卡人</a:t>
            </a:r>
            <a:r>
              <a:rPr lang="zh-CN" altLang="zh-CN" sz="1600" kern="100" dirty="0" smtClean="0">
                <a:latin typeface="+mn-ea"/>
                <a:cs typeface="Times New Roman" panose="02020603050405020304" pitchFamily="18" charset="0"/>
              </a:rPr>
              <a:t>子女</a:t>
            </a:r>
            <a:r>
              <a:rPr lang="zh-CN" altLang="en-US" sz="1600" kern="100" dirty="0" smtClean="0">
                <a:latin typeface="+mn-ea"/>
                <a:cs typeface="Times New Roman" panose="02020603050405020304" pitchFamily="18" charset="0"/>
              </a:rPr>
              <a:t>，</a:t>
            </a:r>
            <a:r>
              <a:rPr lang="zh-CN" altLang="zh-CN" sz="1600" kern="100" dirty="0" smtClean="0">
                <a:latin typeface="+mn-ea"/>
                <a:cs typeface="Times New Roman" panose="02020603050405020304" pitchFamily="18" charset="0"/>
              </a:rPr>
              <a:t>入</a:t>
            </a:r>
            <a:r>
              <a:rPr lang="zh-CN" altLang="zh-CN" sz="1600" kern="100" dirty="0">
                <a:latin typeface="+mn-ea"/>
                <a:cs typeface="Times New Roman" panose="02020603050405020304" pitchFamily="18" charset="0"/>
              </a:rPr>
              <a:t>读义务教育学校的 ，由持卡人住所或工作所在地教育行政主管部门统筹安排入读公办学校 ；入读幼儿园</a:t>
            </a:r>
            <a:r>
              <a:rPr lang="zh-CN" altLang="zh-CN" sz="1600" kern="100" dirty="0" smtClean="0">
                <a:latin typeface="+mn-ea"/>
                <a:cs typeface="Times New Roman" panose="02020603050405020304" pitchFamily="18" charset="0"/>
              </a:rPr>
              <a:t>的</a:t>
            </a:r>
            <a:r>
              <a:rPr lang="zh-CN" altLang="en-US" sz="1600" kern="100" dirty="0" smtClean="0">
                <a:latin typeface="+mn-ea"/>
                <a:cs typeface="Times New Roman" panose="02020603050405020304" pitchFamily="18" charset="0"/>
              </a:rPr>
              <a:t>，</a:t>
            </a:r>
            <a:r>
              <a:rPr lang="zh-CN" altLang="zh-CN" sz="1600" kern="100" dirty="0" smtClean="0">
                <a:latin typeface="+mn-ea"/>
                <a:cs typeface="Times New Roman" panose="02020603050405020304" pitchFamily="18" charset="0"/>
              </a:rPr>
              <a:t>非</a:t>
            </a:r>
            <a:r>
              <a:rPr lang="zh-CN" altLang="zh-CN" sz="1600" kern="100" dirty="0">
                <a:latin typeface="+mn-ea"/>
                <a:cs typeface="Times New Roman" panose="02020603050405020304" pitchFamily="18" charset="0"/>
              </a:rPr>
              <a:t>当地</a:t>
            </a:r>
            <a:r>
              <a:rPr lang="zh-CN" altLang="zh-CN" sz="1600" kern="100" dirty="0" smtClean="0">
                <a:latin typeface="+mn-ea"/>
                <a:cs typeface="Times New Roman" panose="02020603050405020304" pitchFamily="18" charset="0"/>
              </a:rPr>
              <a:t>户口</a:t>
            </a:r>
            <a:r>
              <a:rPr lang="zh-CN" altLang="zh-CN" sz="1600" kern="100" dirty="0">
                <a:latin typeface="+mn-ea"/>
                <a:cs typeface="Times New Roman" panose="02020603050405020304" pitchFamily="18" charset="0"/>
              </a:rPr>
              <a:t>的享受与当地居民子女同等</a:t>
            </a:r>
            <a:r>
              <a:rPr lang="zh-CN" altLang="zh-CN" sz="1600" kern="100" dirty="0" smtClean="0">
                <a:latin typeface="+mn-ea"/>
                <a:cs typeface="Times New Roman" panose="02020603050405020304" pitchFamily="18" charset="0"/>
              </a:rPr>
              <a:t>待遇</a:t>
            </a:r>
            <a:r>
              <a:rPr lang="zh-CN" altLang="en-US" sz="1600" kern="100" dirty="0" smtClean="0">
                <a:latin typeface="+mn-ea"/>
                <a:cs typeface="Times New Roman" panose="02020603050405020304" pitchFamily="18" charset="0"/>
              </a:rPr>
              <a:t>，</a:t>
            </a:r>
            <a:r>
              <a:rPr lang="zh-CN" altLang="zh-CN" sz="1600" kern="100" dirty="0" smtClean="0">
                <a:latin typeface="+mn-ea"/>
                <a:cs typeface="Times New Roman" panose="02020603050405020304" pitchFamily="18" charset="0"/>
              </a:rPr>
              <a:t>确实</a:t>
            </a:r>
            <a:r>
              <a:rPr lang="zh-CN" altLang="zh-CN" sz="1600" kern="100" dirty="0">
                <a:latin typeface="+mn-ea"/>
                <a:cs typeface="Times New Roman" panose="02020603050405020304" pitchFamily="18" charset="0"/>
              </a:rPr>
              <a:t>无法安排入读公办幼儿园</a:t>
            </a:r>
            <a:r>
              <a:rPr lang="zh-CN" altLang="zh-CN" sz="1600" kern="100" dirty="0" smtClean="0">
                <a:latin typeface="+mn-ea"/>
                <a:cs typeface="Times New Roman" panose="02020603050405020304" pitchFamily="18" charset="0"/>
              </a:rPr>
              <a:t>的</a:t>
            </a:r>
            <a:r>
              <a:rPr lang="zh-CN" altLang="en-US" sz="1600" kern="100" dirty="0" smtClean="0">
                <a:latin typeface="+mn-ea"/>
                <a:cs typeface="Times New Roman" panose="02020603050405020304" pitchFamily="18" charset="0"/>
              </a:rPr>
              <a:t>，</a:t>
            </a:r>
            <a:r>
              <a:rPr lang="zh-CN" altLang="zh-CN" sz="1600" kern="100" dirty="0" smtClean="0">
                <a:latin typeface="+mn-ea"/>
                <a:cs typeface="Times New Roman" panose="02020603050405020304" pitchFamily="18" charset="0"/>
              </a:rPr>
              <a:t>可</a:t>
            </a:r>
            <a:r>
              <a:rPr lang="zh-CN" altLang="zh-CN" sz="1600" kern="100" dirty="0">
                <a:latin typeface="+mn-ea"/>
                <a:cs typeface="Times New Roman" panose="02020603050405020304" pitchFamily="18" charset="0"/>
              </a:rPr>
              <a:t>选择入读民办幼儿团 ，由当地教育行政主管部门负责协调解决 </a:t>
            </a:r>
            <a:r>
              <a:rPr lang="zh-CN" altLang="en-US" sz="1600" kern="100" dirty="0" smtClean="0">
                <a:latin typeface="+mn-ea"/>
                <a:cs typeface="Times New Roman" panose="02020603050405020304" pitchFamily="18" charset="0"/>
              </a:rPr>
              <a:t>；</a:t>
            </a:r>
            <a:endParaRPr lang="zh-CN" altLang="zh-CN" sz="1600" kern="100" dirty="0">
              <a:latin typeface="+mn-ea"/>
              <a:cs typeface="Times New Roman" panose="02020603050405020304" pitchFamily="18" charset="0"/>
            </a:endParaRPr>
          </a:p>
          <a:p>
            <a:pPr marL="342900" indent="-342900" algn="just">
              <a:lnSpc>
                <a:spcPct val="150000"/>
              </a:lnSpc>
              <a:buFont typeface="+mj-lt"/>
              <a:buAutoNum type="arabicPeriod"/>
            </a:pPr>
            <a:r>
              <a:rPr lang="zh-CN" altLang="zh-CN" sz="1600" kern="100" dirty="0">
                <a:latin typeface="+mn-ea"/>
                <a:cs typeface="Times New Roman" panose="02020603050405020304" pitchFamily="18" charset="0"/>
              </a:rPr>
              <a:t>持卡人及其</a:t>
            </a:r>
            <a:r>
              <a:rPr lang="zh-CN" altLang="zh-CN" sz="1600" kern="100" dirty="0" smtClean="0">
                <a:latin typeface="+mn-ea"/>
                <a:cs typeface="Times New Roman" panose="02020603050405020304" pitchFamily="18" charset="0"/>
              </a:rPr>
              <a:t>配偶、</a:t>
            </a:r>
            <a:r>
              <a:rPr lang="zh-CN" altLang="zh-CN" sz="1600" kern="100" dirty="0">
                <a:latin typeface="+mn-ea"/>
                <a:cs typeface="Times New Roman" panose="02020603050405020304" pitchFamily="18" charset="0"/>
              </a:rPr>
              <a:t>子女到我市</a:t>
            </a:r>
            <a:r>
              <a:rPr lang="zh-CN" altLang="zh-CN" sz="1600" kern="100" dirty="0" smtClean="0">
                <a:latin typeface="+mn-ea"/>
                <a:cs typeface="Times New Roman" panose="02020603050405020304" pitchFamily="18" charset="0"/>
              </a:rPr>
              <a:t>居住，</a:t>
            </a:r>
            <a:r>
              <a:rPr lang="zh-CN" altLang="zh-CN" sz="1600" kern="100" dirty="0">
                <a:latin typeface="+mn-ea"/>
                <a:cs typeface="Times New Roman" panose="02020603050405020304" pitchFamily="18" charset="0"/>
              </a:rPr>
              <a:t>并已在就业地依法参加社会保险</a:t>
            </a:r>
            <a:r>
              <a:rPr lang="zh-CN" altLang="zh-CN" sz="1600" kern="100" dirty="0" smtClean="0">
                <a:latin typeface="+mn-ea"/>
                <a:cs typeface="Times New Roman" panose="02020603050405020304" pitchFamily="18" charset="0"/>
              </a:rPr>
              <a:t>的</a:t>
            </a:r>
            <a:r>
              <a:rPr lang="zh-CN" altLang="en-US" sz="1600" kern="100" dirty="0" smtClean="0">
                <a:latin typeface="+mn-ea"/>
                <a:cs typeface="Times New Roman" panose="02020603050405020304" pitchFamily="18" charset="0"/>
              </a:rPr>
              <a:t>，</a:t>
            </a:r>
            <a:r>
              <a:rPr lang="zh-CN" altLang="zh-CN" sz="1600" kern="100" dirty="0">
                <a:latin typeface="+mn-ea"/>
                <a:cs typeface="Times New Roman" panose="02020603050405020304" pitchFamily="18" charset="0"/>
              </a:rPr>
              <a:t>按规定优先办理各项社会保险</a:t>
            </a:r>
            <a:r>
              <a:rPr lang="zh-CN" altLang="zh-CN" sz="1600" kern="100" dirty="0" smtClean="0">
                <a:latin typeface="+mn-ea"/>
                <a:cs typeface="Times New Roman" panose="02020603050405020304" pitchFamily="18" charset="0"/>
              </a:rPr>
              <a:t>关系</a:t>
            </a:r>
            <a:r>
              <a:rPr lang="zh-CN" altLang="zh-CN" sz="1600" kern="100" dirty="0">
                <a:latin typeface="+mn-ea"/>
                <a:cs typeface="Times New Roman" panose="02020603050405020304" pitchFamily="18" charset="0"/>
              </a:rPr>
              <a:t>转移</a:t>
            </a:r>
            <a:r>
              <a:rPr lang="zh-CN" altLang="zh-CN" sz="1600" kern="100" dirty="0" smtClean="0">
                <a:latin typeface="+mn-ea"/>
                <a:cs typeface="Times New Roman" panose="02020603050405020304" pitchFamily="18" charset="0"/>
              </a:rPr>
              <a:t>接续，</a:t>
            </a:r>
            <a:r>
              <a:rPr lang="zh-CN" altLang="zh-CN" sz="1600" kern="100" dirty="0">
                <a:latin typeface="+mn-ea"/>
                <a:cs typeface="Times New Roman" panose="02020603050405020304" pitchFamily="18" charset="0"/>
              </a:rPr>
              <a:t>随到随办；持卡人</a:t>
            </a:r>
            <a:r>
              <a:rPr lang="zh-CN" altLang="zh-CN" sz="1600" kern="100" dirty="0" smtClean="0">
                <a:latin typeface="+mn-ea"/>
                <a:cs typeface="Times New Roman" panose="02020603050405020304" pitchFamily="18" charset="0"/>
              </a:rPr>
              <a:t>配偶、</a:t>
            </a:r>
            <a:r>
              <a:rPr lang="zh-CN" altLang="zh-CN" sz="1600" kern="100" dirty="0">
                <a:latin typeface="+mn-ea"/>
                <a:cs typeface="Times New Roman" panose="02020603050405020304" pitchFamily="18" charset="0"/>
              </a:rPr>
              <a:t>子女未就业且符合条件的，可按规定参加基本医疗</a:t>
            </a:r>
            <a:r>
              <a:rPr lang="zh-CN" altLang="zh-CN" sz="1600" kern="100" dirty="0" smtClean="0">
                <a:latin typeface="+mn-ea"/>
                <a:cs typeface="Times New Roman" panose="02020603050405020304" pitchFamily="18" charset="0"/>
              </a:rPr>
              <a:t>保险、</a:t>
            </a:r>
            <a:r>
              <a:rPr lang="zh-CN" altLang="zh-CN" sz="1600" kern="100" dirty="0">
                <a:latin typeface="+mn-ea"/>
                <a:cs typeface="Times New Roman" panose="02020603050405020304" pitchFamily="18" charset="0"/>
              </a:rPr>
              <a:t>基本养老</a:t>
            </a:r>
            <a:r>
              <a:rPr lang="zh-CN" altLang="zh-CN" sz="1600" kern="100" dirty="0" smtClean="0">
                <a:latin typeface="+mn-ea"/>
                <a:cs typeface="Times New Roman" panose="02020603050405020304" pitchFamily="18" charset="0"/>
              </a:rPr>
              <a:t>保险；</a:t>
            </a:r>
            <a:endParaRPr lang="zh-CN" altLang="zh-CN" sz="1600" kern="100" dirty="0">
              <a:latin typeface="+mn-ea"/>
              <a:cs typeface="Times New Roman" panose="02020603050405020304" pitchFamily="18" charset="0"/>
            </a:endParaRPr>
          </a:p>
          <a:p>
            <a:pPr marL="342900" indent="-342900" algn="just">
              <a:lnSpc>
                <a:spcPct val="150000"/>
              </a:lnSpc>
              <a:buFont typeface="+mj-lt"/>
              <a:buAutoNum type="arabicPeriod"/>
            </a:pPr>
            <a:r>
              <a:rPr lang="zh-CN" altLang="zh-CN" sz="1600" kern="100" dirty="0">
                <a:latin typeface="+mn-ea"/>
                <a:cs typeface="Times New Roman" panose="02020603050405020304" pitchFamily="18" charset="0"/>
              </a:rPr>
              <a:t>持卡人可每年享受 </a:t>
            </a:r>
            <a:r>
              <a:rPr lang="en-US" altLang="zh-CN" sz="1600" kern="100" dirty="0">
                <a:latin typeface="+mn-ea"/>
                <a:cs typeface="Times New Roman" panose="02020603050405020304" pitchFamily="18" charset="0"/>
              </a:rPr>
              <a:t>1</a:t>
            </a:r>
            <a:r>
              <a:rPr lang="zh-CN" altLang="zh-CN" sz="1600" kern="100" dirty="0" smtClean="0">
                <a:latin typeface="+mn-ea"/>
                <a:cs typeface="Times New Roman" panose="02020603050405020304" pitchFamily="18" charset="0"/>
              </a:rPr>
              <a:t>次免费</a:t>
            </a:r>
            <a:r>
              <a:rPr lang="zh-CN" altLang="zh-CN" sz="1600" kern="100" dirty="0">
                <a:latin typeface="+mn-ea"/>
                <a:cs typeface="Times New Roman" panose="02020603050405020304" pitchFamily="18" charset="0"/>
              </a:rPr>
              <a:t>健康</a:t>
            </a:r>
            <a:r>
              <a:rPr lang="zh-CN" altLang="zh-CN" sz="1600" kern="100" dirty="0" smtClean="0">
                <a:latin typeface="+mn-ea"/>
                <a:cs typeface="Times New Roman" panose="02020603050405020304" pitchFamily="18" charset="0"/>
              </a:rPr>
              <a:t>体检</a:t>
            </a:r>
            <a:r>
              <a:rPr lang="zh-CN" altLang="en-US" sz="1600" kern="100" dirty="0" smtClean="0">
                <a:latin typeface="+mn-ea"/>
                <a:cs typeface="Times New Roman" panose="02020603050405020304" pitchFamily="18" charset="0"/>
              </a:rPr>
              <a:t>（具体细则以政府发文通知为准），</a:t>
            </a:r>
            <a:r>
              <a:rPr lang="zh-CN" altLang="zh-CN" sz="1600" kern="100" dirty="0">
                <a:latin typeface="+mn-ea"/>
                <a:cs typeface="Times New Roman" panose="02020603050405020304" pitchFamily="18" charset="0"/>
                <a:sym typeface="+mn-ea"/>
              </a:rPr>
              <a:t>持卡人可通过优粤佛山卡服务平台享受全国指定三甲医院医疗预约挂号</a:t>
            </a:r>
            <a:r>
              <a:rPr lang="zh-CN" altLang="zh-CN" sz="1600" kern="100" dirty="0" smtClean="0">
                <a:latin typeface="+mn-ea"/>
                <a:cs typeface="Times New Roman" panose="02020603050405020304" pitchFamily="18" charset="0"/>
                <a:sym typeface="+mn-ea"/>
              </a:rPr>
              <a:t>服务，</a:t>
            </a:r>
            <a:r>
              <a:rPr lang="en-US" altLang="zh-CN" sz="1600" kern="100" dirty="0" smtClean="0">
                <a:latin typeface="+mn-ea"/>
                <a:cs typeface="Times New Roman" panose="02020603050405020304" pitchFamily="18" charset="0"/>
              </a:rPr>
              <a:t>A</a:t>
            </a:r>
            <a:r>
              <a:rPr lang="zh-CN" altLang="en-US" sz="1600" kern="100" dirty="0" smtClean="0">
                <a:latin typeface="+mn-ea"/>
                <a:cs typeface="Times New Roman" panose="02020603050405020304" pitchFamily="18" charset="0"/>
              </a:rPr>
              <a:t>卡持有人每人每年</a:t>
            </a:r>
            <a:r>
              <a:rPr lang="zh-CN" altLang="en-US" sz="1600" kern="100" dirty="0" smtClean="0">
                <a:latin typeface="+mn-ea"/>
                <a:cs typeface="Times New Roman" panose="02020603050405020304" pitchFamily="18" charset="0"/>
                <a:sym typeface="+mn-ea"/>
              </a:rPr>
              <a:t>可获</a:t>
            </a:r>
            <a:r>
              <a:rPr lang="en-US" altLang="zh-CN" sz="1600" kern="100" dirty="0" smtClean="0">
                <a:latin typeface="+mn-ea"/>
                <a:cs typeface="Times New Roman" panose="02020603050405020304" pitchFamily="18" charset="0"/>
              </a:rPr>
              <a:t>2</a:t>
            </a:r>
            <a:r>
              <a:rPr lang="zh-CN" altLang="en-US" sz="1600" kern="100" dirty="0" smtClean="0">
                <a:latin typeface="+mn-ea"/>
                <a:cs typeface="Times New Roman" panose="02020603050405020304" pitchFamily="18" charset="0"/>
              </a:rPr>
              <a:t>万元医疗补贴；</a:t>
            </a:r>
            <a:endParaRPr lang="zh-CN" altLang="zh-CN" sz="1600" kern="100" dirty="0">
              <a:latin typeface="+mn-ea"/>
              <a:cs typeface="Times New Roman" panose="02020603050405020304" pitchFamily="18" charset="0"/>
            </a:endParaRPr>
          </a:p>
          <a:p>
            <a:pPr marL="342900" indent="-342900" algn="just">
              <a:lnSpc>
                <a:spcPct val="150000"/>
              </a:lnSpc>
              <a:buFont typeface="+mj-lt"/>
              <a:buAutoNum type="arabicPeriod"/>
            </a:pPr>
            <a:r>
              <a:rPr lang="zh-CN" altLang="zh-CN" sz="1600" kern="100" dirty="0" smtClean="0">
                <a:latin typeface="+mn-ea"/>
                <a:cs typeface="Times New Roman" panose="02020603050405020304" pitchFamily="18" charset="0"/>
              </a:rPr>
              <a:t>持卡人</a:t>
            </a:r>
            <a:r>
              <a:rPr lang="zh-CN" altLang="zh-CN" sz="1600" kern="100" dirty="0">
                <a:latin typeface="+mn-ea"/>
                <a:cs typeface="Times New Roman" panose="02020603050405020304" pitchFamily="18" charset="0"/>
              </a:rPr>
              <a:t>申请市场主体设立</a:t>
            </a:r>
            <a:r>
              <a:rPr lang="zh-CN" altLang="zh-CN" sz="1600" kern="100" dirty="0" smtClean="0">
                <a:latin typeface="+mn-ea"/>
                <a:cs typeface="Times New Roman" panose="02020603050405020304" pitchFamily="18" charset="0"/>
              </a:rPr>
              <a:t>登记、变更登记，</a:t>
            </a:r>
            <a:r>
              <a:rPr lang="zh-CN" altLang="zh-CN" sz="1600" kern="100" dirty="0">
                <a:latin typeface="+mn-ea"/>
                <a:cs typeface="Times New Roman" panose="02020603050405020304" pitchFamily="18" charset="0"/>
              </a:rPr>
              <a:t>且材料齐全、符合法定形式</a:t>
            </a:r>
            <a:r>
              <a:rPr lang="zh-CN" altLang="zh-CN" sz="1600" kern="100" dirty="0" smtClean="0">
                <a:latin typeface="+mn-ea"/>
                <a:cs typeface="Times New Roman" panose="02020603050405020304" pitchFamily="18" charset="0"/>
              </a:rPr>
              <a:t>的，</a:t>
            </a:r>
            <a:r>
              <a:rPr lang="zh-CN" altLang="zh-CN" sz="1600" kern="100" dirty="0">
                <a:latin typeface="+mn-ea"/>
                <a:cs typeface="Times New Roman" panose="02020603050405020304" pitchFamily="18" charset="0"/>
              </a:rPr>
              <a:t>应及时</a:t>
            </a:r>
            <a:r>
              <a:rPr lang="zh-CN" altLang="zh-CN" sz="1600" kern="100" dirty="0" smtClean="0">
                <a:latin typeface="+mn-ea"/>
                <a:cs typeface="Times New Roman" panose="02020603050405020304" pitchFamily="18" charset="0"/>
              </a:rPr>
              <a:t>受理、</a:t>
            </a:r>
            <a:r>
              <a:rPr lang="zh-CN" altLang="zh-CN" sz="1600" kern="100" dirty="0">
                <a:latin typeface="+mn-ea"/>
                <a:cs typeface="Times New Roman" panose="02020603050405020304" pitchFamily="18" charset="0"/>
              </a:rPr>
              <a:t>限时</a:t>
            </a:r>
            <a:r>
              <a:rPr lang="zh-CN" altLang="zh-CN" sz="1600" kern="100" dirty="0" smtClean="0">
                <a:latin typeface="+mn-ea"/>
                <a:cs typeface="Times New Roman" panose="02020603050405020304" pitchFamily="18" charset="0"/>
              </a:rPr>
              <a:t>办结</a:t>
            </a:r>
            <a:r>
              <a:rPr lang="zh-CN" altLang="en-US" sz="1600" kern="100" dirty="0" smtClean="0">
                <a:latin typeface="+mn-ea"/>
                <a:cs typeface="Times New Roman" panose="02020603050405020304" pitchFamily="18" charset="0"/>
              </a:rPr>
              <a:t>；</a:t>
            </a:r>
            <a:endParaRPr lang="zh-CN" altLang="zh-CN" sz="1600" kern="100" dirty="0">
              <a:latin typeface="+mn-ea"/>
              <a:cs typeface="Times New Roman" panose="02020603050405020304" pitchFamily="18" charset="0"/>
            </a:endParaRPr>
          </a:p>
          <a:p>
            <a:pPr marL="342900" indent="-342900" algn="just">
              <a:lnSpc>
                <a:spcPct val="150000"/>
              </a:lnSpc>
              <a:buFont typeface="+mj-lt"/>
              <a:buAutoNum type="arabicPeriod"/>
            </a:pPr>
            <a:r>
              <a:rPr lang="zh-CN" altLang="zh-CN" sz="1600" kern="100" dirty="0">
                <a:latin typeface="+mn-ea"/>
                <a:cs typeface="Times New Roman" panose="02020603050405020304" pitchFamily="18" charset="0"/>
              </a:rPr>
              <a:t>持卡人创办</a:t>
            </a:r>
            <a:r>
              <a:rPr lang="zh-CN" altLang="zh-CN" sz="1600" kern="100" dirty="0" smtClean="0">
                <a:latin typeface="+mn-ea"/>
                <a:cs typeface="Times New Roman" panose="02020603050405020304" pitchFamily="18" charset="0"/>
              </a:rPr>
              <a:t>科技型</a:t>
            </a:r>
            <a:r>
              <a:rPr lang="zh-CN" altLang="en-US" sz="1600" kern="100" dirty="0" smtClean="0">
                <a:latin typeface="+mn-ea"/>
                <a:cs typeface="Times New Roman" panose="02020603050405020304" pitchFamily="18" charset="0"/>
              </a:rPr>
              <a:t>可</a:t>
            </a:r>
            <a:r>
              <a:rPr lang="zh-CN" altLang="zh-CN" sz="1600" kern="100" dirty="0" smtClean="0">
                <a:latin typeface="+mn-ea"/>
                <a:cs typeface="Times New Roman" panose="02020603050405020304" pitchFamily="18" charset="0"/>
              </a:rPr>
              <a:t>向</a:t>
            </a:r>
            <a:r>
              <a:rPr lang="zh-CN" altLang="zh-CN" sz="1600" kern="100" dirty="0">
                <a:latin typeface="+mn-ea"/>
                <a:cs typeface="Times New Roman" panose="02020603050405020304" pitchFamily="18" charset="0"/>
              </a:rPr>
              <a:t>指定银行申请一定额度的无抵押</a:t>
            </a:r>
            <a:r>
              <a:rPr lang="zh-CN" altLang="zh-CN" sz="1600" kern="100" dirty="0" smtClean="0">
                <a:latin typeface="+mn-ea"/>
                <a:cs typeface="Times New Roman" panose="02020603050405020304" pitchFamily="18" charset="0"/>
              </a:rPr>
              <a:t>贷款。</a:t>
            </a:r>
            <a:r>
              <a:rPr lang="zh-CN" altLang="zh-CN" sz="1600" kern="100" dirty="0">
                <a:latin typeface="+mn-ea"/>
                <a:cs typeface="Times New Roman" panose="02020603050405020304" pitchFamily="18" charset="0"/>
              </a:rPr>
              <a:t>外籍持卡人及其</a:t>
            </a:r>
            <a:r>
              <a:rPr lang="zh-CN" altLang="zh-CN" sz="1600" kern="100" dirty="0" smtClean="0">
                <a:latin typeface="+mn-ea"/>
                <a:cs typeface="Times New Roman" panose="02020603050405020304" pitchFamily="18" charset="0"/>
              </a:rPr>
              <a:t>配偶、</a:t>
            </a:r>
            <a:r>
              <a:rPr lang="zh-CN" altLang="zh-CN" sz="1600" kern="100" dirty="0">
                <a:latin typeface="+mn-ea"/>
                <a:cs typeface="Times New Roman" panose="02020603050405020304" pitchFamily="18" charset="0"/>
              </a:rPr>
              <a:t>子女可在我市指定银行开设</a:t>
            </a:r>
            <a:r>
              <a:rPr lang="zh-CN" altLang="zh-CN" sz="1600" kern="100" dirty="0" smtClean="0">
                <a:latin typeface="+mn-ea"/>
                <a:cs typeface="Times New Roman" panose="02020603050405020304" pitchFamily="18" charset="0"/>
              </a:rPr>
              <a:t>账户，</a:t>
            </a:r>
            <a:r>
              <a:rPr lang="zh-CN" altLang="zh-CN" sz="1600" kern="100" dirty="0">
                <a:latin typeface="+mn-ea"/>
                <a:cs typeface="Times New Roman" panose="02020603050405020304" pitchFamily="18" charset="0"/>
              </a:rPr>
              <a:t>办理存取款和汇兑</a:t>
            </a:r>
            <a:r>
              <a:rPr lang="zh-CN" altLang="zh-CN" sz="1600" kern="100" dirty="0" smtClean="0">
                <a:latin typeface="+mn-ea"/>
                <a:cs typeface="Times New Roman" panose="02020603050405020304" pitchFamily="18" charset="0"/>
              </a:rPr>
              <a:t>业务</a:t>
            </a:r>
            <a:r>
              <a:rPr lang="zh-CN" altLang="en-US" sz="1600" kern="100" dirty="0" smtClean="0">
                <a:latin typeface="+mn-ea"/>
                <a:cs typeface="Times New Roman" panose="02020603050405020304" pitchFamily="18" charset="0"/>
              </a:rPr>
              <a:t>，</a:t>
            </a:r>
            <a:r>
              <a:rPr lang="zh-CN" altLang="zh-CN" sz="1600" kern="100" dirty="0" smtClean="0">
                <a:latin typeface="+mn-ea"/>
                <a:cs typeface="Times New Roman" panose="02020603050405020304" pitchFamily="18" charset="0"/>
              </a:rPr>
              <a:t>银行</a:t>
            </a:r>
            <a:r>
              <a:rPr lang="zh-CN" altLang="zh-CN" sz="1600" kern="100" dirty="0">
                <a:latin typeface="+mn-ea"/>
                <a:cs typeface="Times New Roman" panose="02020603050405020304" pitchFamily="18" charset="0"/>
              </a:rPr>
              <a:t>可对其单笔或当日累计交易额上限适当放宽。</a:t>
            </a:r>
            <a:endParaRPr lang="zh-CN" altLang="zh-CN" sz="1600" kern="100" dirty="0">
              <a:latin typeface="+mn-ea"/>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869315" y="920750"/>
            <a:ext cx="7395210" cy="737235"/>
          </a:xfrm>
          <a:prstGeom prst="rect">
            <a:avLst/>
          </a:prstGeom>
        </p:spPr>
        <p:txBody>
          <a:bodyPr wrap="square">
            <a:spAutoFit/>
          </a:bodyPr>
          <a:p>
            <a:pPr>
              <a:lnSpc>
                <a:spcPct val="150000"/>
              </a:lnSpc>
            </a:pPr>
            <a:r>
              <a:rPr lang="zh-CN" altLang="en-US" sz="2800" b="1">
                <a:solidFill>
                  <a:srgbClr val="0F2E3E"/>
                </a:solidFill>
                <a:latin typeface="思源黑体旧字形 Normal" panose="020B0400000000000000" charset="-128"/>
                <a:ea typeface="思源黑体旧字形 Normal" panose="020B0400000000000000" charset="-128"/>
                <a:sym typeface="+mn-lt"/>
              </a:rPr>
              <a:t>四、申请指南</a:t>
            </a:r>
            <a:endParaRPr lang="zh-CN" altLang="en-US" sz="2800" b="1">
              <a:solidFill>
                <a:srgbClr val="0F2E3E"/>
              </a:solidFill>
              <a:latin typeface="思源黑体旧字形 Normal" panose="020B0400000000000000" charset="-128"/>
              <a:ea typeface="思源黑体旧字形 Normal" panose="020B0400000000000000" charset="-128"/>
              <a:sym typeface="+mn-lt"/>
            </a:endParaRPr>
          </a:p>
        </p:txBody>
      </p:sp>
      <p:sp>
        <p:nvSpPr>
          <p:cNvPr id="5" name="文本框 4"/>
          <p:cNvSpPr txBox="1"/>
          <p:nvPr/>
        </p:nvSpPr>
        <p:spPr>
          <a:xfrm>
            <a:off x="386103" y="1769430"/>
            <a:ext cx="5826034" cy="369332"/>
          </a:xfrm>
          <a:prstGeom prst="rect">
            <a:avLst/>
          </a:prstGeom>
          <a:noFill/>
        </p:spPr>
        <p:txBody>
          <a:bodyPr wrap="square" rtlCol="0">
            <a:spAutoFit/>
          </a:bodyPr>
          <a:lstStyle/>
          <a:p>
            <a:r>
              <a:rPr lang="en-US" altLang="zh-CN" dirty="0" smtClean="0"/>
              <a:t>1.</a:t>
            </a:r>
            <a:r>
              <a:rPr lang="zh-CN" altLang="en-US" dirty="0" smtClean="0"/>
              <a:t>扫描右侧二维码，下载“优粤佛山卡”手机</a:t>
            </a:r>
            <a:r>
              <a:rPr lang="en-US" altLang="zh-CN" dirty="0" smtClean="0"/>
              <a:t>APP</a:t>
            </a:r>
            <a:endParaRPr lang="en-US" altLang="zh-CN" dirty="0" smtClean="0"/>
          </a:p>
        </p:txBody>
      </p:sp>
      <p:pic>
        <p:nvPicPr>
          <p:cNvPr id="14" name="图片 13"/>
          <p:cNvPicPr>
            <a:picLocks noChangeAspect="1"/>
          </p:cNvPicPr>
          <p:nvPr/>
        </p:nvPicPr>
        <p:blipFill rotWithShape="1">
          <a:blip r:embed="rId1"/>
          <a:srcRect l="5044" t="3962"/>
          <a:stretch>
            <a:fillRect/>
          </a:stretch>
        </p:blipFill>
        <p:spPr>
          <a:xfrm>
            <a:off x="8065899" y="1769430"/>
            <a:ext cx="1701204" cy="1634569"/>
          </a:xfrm>
          <a:prstGeom prst="rect">
            <a:avLst/>
          </a:prstGeom>
        </p:spPr>
      </p:pic>
      <p:sp>
        <p:nvSpPr>
          <p:cNvPr id="15" name="文本框 14"/>
          <p:cNvSpPr txBox="1"/>
          <p:nvPr/>
        </p:nvSpPr>
        <p:spPr>
          <a:xfrm>
            <a:off x="386102" y="2194455"/>
            <a:ext cx="6197577" cy="369332"/>
          </a:xfrm>
          <a:prstGeom prst="rect">
            <a:avLst/>
          </a:prstGeom>
          <a:noFill/>
        </p:spPr>
        <p:txBody>
          <a:bodyPr wrap="square" rtlCol="0">
            <a:spAutoFit/>
          </a:bodyPr>
          <a:lstStyle/>
          <a:p>
            <a:r>
              <a:rPr lang="en-US" altLang="zh-CN" dirty="0" smtClean="0"/>
              <a:t>2.</a:t>
            </a:r>
            <a:r>
              <a:rPr lang="zh-CN" altLang="en-US" dirty="0" smtClean="0"/>
              <a:t>使用本人手机号码注册登录，一个手机号码只能申请一次</a:t>
            </a:r>
            <a:endParaRPr lang="en-US" altLang="zh-CN" dirty="0" smtClean="0"/>
          </a:p>
        </p:txBody>
      </p:sp>
      <p:sp>
        <p:nvSpPr>
          <p:cNvPr id="16" name="文本框 15"/>
          <p:cNvSpPr txBox="1"/>
          <p:nvPr/>
        </p:nvSpPr>
        <p:spPr>
          <a:xfrm>
            <a:off x="386080" y="2581275"/>
            <a:ext cx="7814945" cy="2693035"/>
          </a:xfrm>
          <a:prstGeom prst="rect">
            <a:avLst/>
          </a:prstGeom>
          <a:noFill/>
        </p:spPr>
        <p:txBody>
          <a:bodyPr wrap="square" rtlCol="0">
            <a:spAutoFit/>
          </a:bodyPr>
          <a:lstStyle/>
          <a:p>
            <a:r>
              <a:rPr lang="en-US" altLang="zh-CN" dirty="0" smtClean="0"/>
              <a:t>3.</a:t>
            </a:r>
            <a:r>
              <a:rPr lang="zh-CN" altLang="en-US" dirty="0" smtClean="0"/>
              <a:t>资料准备</a:t>
            </a:r>
            <a:r>
              <a:rPr lang="zh-CN" altLang="en-US" b="1" dirty="0" smtClean="0">
                <a:solidFill>
                  <a:srgbClr val="FF0000"/>
                </a:solidFill>
              </a:rPr>
              <a:t>（均</a:t>
            </a:r>
            <a:r>
              <a:rPr lang="zh-CN" altLang="en-US" b="1" dirty="0">
                <a:solidFill>
                  <a:srgbClr val="FF0000"/>
                </a:solidFill>
              </a:rPr>
              <a:t>需提供彩色扫描件</a:t>
            </a:r>
            <a:r>
              <a:rPr lang="en-US" altLang="zh-CN" b="1" dirty="0">
                <a:solidFill>
                  <a:srgbClr val="FF0000"/>
                </a:solidFill>
              </a:rPr>
              <a:t>/</a:t>
            </a:r>
            <a:r>
              <a:rPr lang="zh-CN" altLang="en-US" b="1" dirty="0">
                <a:solidFill>
                  <a:srgbClr val="FF0000"/>
                </a:solidFill>
              </a:rPr>
              <a:t>原件照片）</a:t>
            </a:r>
            <a:r>
              <a:rPr lang="zh-CN" altLang="en-US" dirty="0" smtClean="0"/>
              <a:t>：</a:t>
            </a:r>
            <a:endParaRPr lang="en-US" altLang="zh-CN" dirty="0" smtClean="0"/>
          </a:p>
          <a:p>
            <a:pPr>
              <a:lnSpc>
                <a:spcPct val="120000"/>
              </a:lnSpc>
            </a:pPr>
            <a:r>
              <a:rPr lang="en-US" altLang="zh-CN" dirty="0"/>
              <a:t> </a:t>
            </a:r>
            <a:r>
              <a:rPr lang="en-US" altLang="zh-CN" dirty="0" smtClean="0"/>
              <a:t>  1</a:t>
            </a:r>
            <a:r>
              <a:rPr lang="zh-CN" altLang="en-US" dirty="0" smtClean="0"/>
              <a:t>）身份证正反面</a:t>
            </a:r>
            <a:endParaRPr lang="en-US" altLang="zh-CN" dirty="0" smtClean="0"/>
          </a:p>
          <a:p>
            <a:pPr>
              <a:lnSpc>
                <a:spcPct val="120000"/>
              </a:lnSpc>
            </a:pPr>
            <a:r>
              <a:rPr lang="en-US" altLang="zh-CN" dirty="0" smtClean="0"/>
              <a:t>   2</a:t>
            </a:r>
            <a:r>
              <a:rPr lang="zh-CN" altLang="en-US" dirty="0" smtClean="0"/>
              <a:t>）个人近期彩色免冠照</a:t>
            </a:r>
            <a:endParaRPr lang="en-US" altLang="zh-CN" dirty="0" smtClean="0"/>
          </a:p>
          <a:p>
            <a:pPr>
              <a:lnSpc>
                <a:spcPct val="120000"/>
              </a:lnSpc>
            </a:pPr>
            <a:r>
              <a:rPr lang="en-US" altLang="zh-CN" dirty="0" smtClean="0"/>
              <a:t>   3</a:t>
            </a:r>
            <a:r>
              <a:rPr lang="zh-CN" altLang="en-US" dirty="0" smtClean="0"/>
              <a:t>）一年以上劳动</a:t>
            </a:r>
            <a:r>
              <a:rPr lang="en-US" altLang="zh-CN" dirty="0" smtClean="0"/>
              <a:t>(</a:t>
            </a:r>
            <a:r>
              <a:rPr lang="zh-CN" altLang="en-US" dirty="0" smtClean="0"/>
              <a:t>聘用</a:t>
            </a:r>
            <a:r>
              <a:rPr lang="en-US" altLang="zh-CN" dirty="0" smtClean="0"/>
              <a:t>)</a:t>
            </a:r>
            <a:r>
              <a:rPr lang="zh-CN" altLang="en-US" dirty="0" smtClean="0"/>
              <a:t>合同</a:t>
            </a:r>
            <a:endParaRPr lang="en-US" altLang="zh-CN" dirty="0" smtClean="0"/>
          </a:p>
          <a:p>
            <a:pPr>
              <a:lnSpc>
                <a:spcPct val="120000"/>
              </a:lnSpc>
            </a:pPr>
            <a:r>
              <a:rPr lang="en-US" altLang="zh-CN" dirty="0"/>
              <a:t> </a:t>
            </a:r>
            <a:r>
              <a:rPr lang="en-US" altLang="zh-CN" dirty="0" smtClean="0"/>
              <a:t>  4</a:t>
            </a:r>
            <a:r>
              <a:rPr lang="zh-CN" altLang="en-US" dirty="0" smtClean="0"/>
              <a:t>）</a:t>
            </a:r>
            <a:r>
              <a:rPr lang="zh-CN" altLang="en-US" dirty="0"/>
              <a:t>佛山市</a:t>
            </a:r>
            <a:r>
              <a:rPr lang="zh-CN" altLang="en-US" dirty="0" smtClean="0"/>
              <a:t>社保缴纳证明（</a:t>
            </a:r>
            <a:r>
              <a:rPr lang="zh-CN" altLang="en-US" sz="1400" dirty="0">
                <a:sym typeface="+mn-ea"/>
              </a:rPr>
              <a:t>若无参保证明，可提供佛山市内的工资薪金所得税证明</a:t>
            </a:r>
            <a:r>
              <a:rPr lang="zh-CN" altLang="en-US" dirty="0"/>
              <a:t>）</a:t>
            </a:r>
            <a:endParaRPr lang="zh-CN" altLang="en-US" dirty="0"/>
          </a:p>
          <a:p>
            <a:pPr>
              <a:lnSpc>
                <a:spcPct val="120000"/>
              </a:lnSpc>
            </a:pPr>
            <a:r>
              <a:rPr lang="en-US" altLang="zh-CN" dirty="0"/>
              <a:t> </a:t>
            </a:r>
            <a:r>
              <a:rPr lang="en-US" altLang="zh-CN" dirty="0" smtClean="0"/>
              <a:t>  5</a:t>
            </a:r>
            <a:r>
              <a:rPr lang="zh-CN" altLang="en-US" dirty="0" smtClean="0"/>
              <a:t>）学历证书、学位证书</a:t>
            </a:r>
            <a:endParaRPr lang="en-US" altLang="zh-CN" dirty="0" smtClean="0"/>
          </a:p>
          <a:p>
            <a:pPr>
              <a:lnSpc>
                <a:spcPct val="120000"/>
              </a:lnSpc>
            </a:pPr>
            <a:r>
              <a:rPr lang="en-US" altLang="zh-CN" dirty="0" smtClean="0"/>
              <a:t>   6</a:t>
            </a:r>
            <a:r>
              <a:rPr lang="zh-CN" altLang="en-US" dirty="0" smtClean="0"/>
              <a:t>）职业</a:t>
            </a:r>
            <a:r>
              <a:rPr lang="en-US" altLang="zh-CN" dirty="0" smtClean="0"/>
              <a:t>/</a:t>
            </a:r>
            <a:r>
              <a:rPr lang="zh-CN" altLang="en-US" dirty="0" smtClean="0"/>
              <a:t>职称资格相关证明材料</a:t>
            </a:r>
            <a:endParaRPr lang="en-US" altLang="zh-CN" dirty="0" smtClean="0"/>
          </a:p>
          <a:p>
            <a:pPr>
              <a:lnSpc>
                <a:spcPct val="120000"/>
              </a:lnSpc>
            </a:pPr>
            <a:r>
              <a:rPr lang="en-US" altLang="zh-CN" dirty="0" smtClean="0"/>
              <a:t>   7</a:t>
            </a:r>
            <a:r>
              <a:rPr lang="zh-CN" altLang="en-US" dirty="0" smtClean="0"/>
              <a:t>）人才认定其他</a:t>
            </a:r>
            <a:r>
              <a:rPr lang="zh-CN" altLang="en-US" dirty="0"/>
              <a:t>佐证</a:t>
            </a:r>
            <a:r>
              <a:rPr lang="zh-CN" altLang="en-US" dirty="0" smtClean="0"/>
              <a:t>资料</a:t>
            </a:r>
            <a:endParaRPr lang="zh-CN" altLang="en-US" dirty="0"/>
          </a:p>
        </p:txBody>
      </p:sp>
      <p:sp>
        <p:nvSpPr>
          <p:cNvPr id="17" name="文本框 16"/>
          <p:cNvSpPr txBox="1"/>
          <p:nvPr/>
        </p:nvSpPr>
        <p:spPr>
          <a:xfrm>
            <a:off x="386102" y="5745033"/>
            <a:ext cx="6916034" cy="369332"/>
          </a:xfrm>
          <a:prstGeom prst="rect">
            <a:avLst/>
          </a:prstGeom>
          <a:noFill/>
        </p:spPr>
        <p:txBody>
          <a:bodyPr wrap="square" rtlCol="0">
            <a:spAutoFit/>
          </a:bodyPr>
          <a:lstStyle/>
          <a:p>
            <a:r>
              <a:rPr lang="en-US" altLang="zh-CN" dirty="0" smtClean="0"/>
              <a:t>5.</a:t>
            </a:r>
            <a:r>
              <a:rPr lang="zh-CN" altLang="en-US" dirty="0" smtClean="0"/>
              <a:t>输入</a:t>
            </a:r>
            <a:r>
              <a:rPr lang="zh-CN" altLang="en-US" b="1" dirty="0" smtClean="0"/>
              <a:t>姓名、证件类别、证件号码</a:t>
            </a:r>
            <a:r>
              <a:rPr lang="zh-CN" altLang="en-US" dirty="0" smtClean="0"/>
              <a:t>开始认定</a:t>
            </a:r>
            <a:endParaRPr lang="en-US" altLang="zh-CN" dirty="0" smtClean="0"/>
          </a:p>
        </p:txBody>
      </p:sp>
      <p:sp>
        <p:nvSpPr>
          <p:cNvPr id="19" name="文本框 18"/>
          <p:cNvSpPr txBox="1"/>
          <p:nvPr/>
        </p:nvSpPr>
        <p:spPr>
          <a:xfrm>
            <a:off x="386080" y="5369560"/>
            <a:ext cx="7445375" cy="368300"/>
          </a:xfrm>
          <a:prstGeom prst="rect">
            <a:avLst/>
          </a:prstGeom>
          <a:noFill/>
        </p:spPr>
        <p:txBody>
          <a:bodyPr wrap="square" rtlCol="0">
            <a:spAutoFit/>
          </a:bodyPr>
          <a:lstStyle/>
          <a:p>
            <a:r>
              <a:rPr lang="en-US" altLang="zh-CN" dirty="0" smtClean="0"/>
              <a:t>4.</a:t>
            </a:r>
            <a:r>
              <a:rPr lang="zh-CN" altLang="en-US" dirty="0" smtClean="0"/>
              <a:t>进入“优粤佛山卡”</a:t>
            </a:r>
            <a:r>
              <a:rPr lang="en-US" altLang="zh-CN" dirty="0" smtClean="0"/>
              <a:t>APP—</a:t>
            </a:r>
            <a:r>
              <a:rPr lang="zh-CN" altLang="en-US" dirty="0" smtClean="0"/>
              <a:t>点击</a:t>
            </a:r>
            <a:r>
              <a:rPr lang="en-US" altLang="zh-CN" dirty="0" smtClean="0"/>
              <a:t>【</a:t>
            </a:r>
            <a:r>
              <a:rPr lang="zh-CN" altLang="en-US" dirty="0" smtClean="0"/>
              <a:t>人才分类认定</a:t>
            </a:r>
            <a:r>
              <a:rPr lang="en-US" altLang="zh-CN" dirty="0" smtClean="0"/>
              <a:t>】——【</a:t>
            </a:r>
            <a:r>
              <a:rPr lang="zh-CN" altLang="en-US" dirty="0" smtClean="0"/>
              <a:t>立即认定</a:t>
            </a:r>
            <a:r>
              <a:rPr lang="en-US" altLang="zh-CN" dirty="0" smtClean="0"/>
              <a:t>】</a:t>
            </a:r>
            <a:endParaRPr lang="en-US" altLang="zh-CN" dirty="0" smtClean="0"/>
          </a:p>
        </p:txBody>
      </p:sp>
      <p:pic>
        <p:nvPicPr>
          <p:cNvPr id="2" name="图片 1"/>
          <p:cNvPicPr>
            <a:picLocks noChangeAspect="1"/>
          </p:cNvPicPr>
          <p:nvPr/>
        </p:nvPicPr>
        <p:blipFill rotWithShape="1">
          <a:blip r:embed="rId2"/>
          <a:srcRect t="4278" b="47297"/>
          <a:stretch>
            <a:fillRect/>
          </a:stretch>
        </p:blipFill>
        <p:spPr>
          <a:xfrm>
            <a:off x="8201296" y="3729184"/>
            <a:ext cx="3357155" cy="2385181"/>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297623" y="1663107"/>
            <a:ext cx="5826034" cy="369332"/>
          </a:xfrm>
          <a:prstGeom prst="rect">
            <a:avLst/>
          </a:prstGeom>
          <a:noFill/>
        </p:spPr>
        <p:txBody>
          <a:bodyPr wrap="square" rtlCol="0">
            <a:spAutoFit/>
          </a:bodyPr>
          <a:lstStyle/>
          <a:p>
            <a:r>
              <a:rPr lang="en-US" altLang="zh-CN" b="1" dirty="0" smtClean="0"/>
              <a:t>6.</a:t>
            </a:r>
            <a:r>
              <a:rPr lang="zh-CN" altLang="en-US" b="1" dirty="0" smtClean="0"/>
              <a:t>基本资料填写及注意事项</a:t>
            </a:r>
            <a:endParaRPr lang="en-US" altLang="zh-CN" b="1" dirty="0" smtClean="0"/>
          </a:p>
        </p:txBody>
      </p:sp>
      <p:pic>
        <p:nvPicPr>
          <p:cNvPr id="3" name="图片 2"/>
          <p:cNvPicPr>
            <a:picLocks noChangeAspect="1"/>
          </p:cNvPicPr>
          <p:nvPr/>
        </p:nvPicPr>
        <p:blipFill rotWithShape="1">
          <a:blip r:embed="rId1"/>
          <a:srcRect l="5587"/>
          <a:stretch>
            <a:fillRect/>
          </a:stretch>
        </p:blipFill>
        <p:spPr>
          <a:xfrm>
            <a:off x="535577" y="2138762"/>
            <a:ext cx="2525589" cy="3997338"/>
          </a:xfrm>
          <a:prstGeom prst="rect">
            <a:avLst/>
          </a:prstGeom>
        </p:spPr>
      </p:pic>
      <p:pic>
        <p:nvPicPr>
          <p:cNvPr id="4" name="图片 3"/>
          <p:cNvPicPr>
            <a:picLocks noChangeAspect="1"/>
          </p:cNvPicPr>
          <p:nvPr/>
        </p:nvPicPr>
        <p:blipFill>
          <a:blip r:embed="rId2"/>
          <a:stretch>
            <a:fillRect/>
          </a:stretch>
        </p:blipFill>
        <p:spPr>
          <a:xfrm>
            <a:off x="6448903" y="2138762"/>
            <a:ext cx="3237379" cy="4137141"/>
          </a:xfrm>
          <a:prstGeom prst="rect">
            <a:avLst/>
          </a:prstGeom>
        </p:spPr>
      </p:pic>
      <p:sp>
        <p:nvSpPr>
          <p:cNvPr id="9" name="文本框 8"/>
          <p:cNvSpPr txBox="1"/>
          <p:nvPr/>
        </p:nvSpPr>
        <p:spPr>
          <a:xfrm>
            <a:off x="3085777" y="3694631"/>
            <a:ext cx="2625842" cy="1384995"/>
          </a:xfrm>
          <a:prstGeom prst="rect">
            <a:avLst/>
          </a:prstGeom>
          <a:noFill/>
        </p:spPr>
        <p:txBody>
          <a:bodyPr wrap="square" rtlCol="0">
            <a:spAutoFit/>
          </a:bodyPr>
          <a:lstStyle/>
          <a:p>
            <a:r>
              <a:rPr lang="zh-CN" altLang="en-US" sz="1400" b="1" dirty="0">
                <a:solidFill>
                  <a:srgbClr val="C00000"/>
                </a:solidFill>
              </a:rPr>
              <a:t>证件</a:t>
            </a:r>
            <a:r>
              <a:rPr lang="zh-CN" altLang="en-US" sz="1400" b="1" dirty="0" smtClean="0">
                <a:solidFill>
                  <a:srgbClr val="C00000"/>
                </a:solidFill>
              </a:rPr>
              <a:t>照片正反面：</a:t>
            </a:r>
            <a:endParaRPr lang="en-US" altLang="zh-CN" sz="1400" b="1" dirty="0" smtClean="0">
              <a:solidFill>
                <a:srgbClr val="C00000"/>
              </a:solidFill>
            </a:endParaRPr>
          </a:p>
          <a:p>
            <a:r>
              <a:rPr lang="en-US" altLang="zh-CN" sz="1400" b="1" dirty="0" smtClean="0"/>
              <a:t>1.</a:t>
            </a:r>
            <a:r>
              <a:rPr lang="zh-CN" altLang="en-US" sz="1400" b="1" dirty="0" smtClean="0"/>
              <a:t>大陆居民：身份证正反面</a:t>
            </a:r>
            <a:endParaRPr lang="en-US" altLang="zh-CN" sz="1400" b="1" dirty="0" smtClean="0"/>
          </a:p>
          <a:p>
            <a:r>
              <a:rPr lang="en-US" altLang="zh-CN" sz="1400" b="1" dirty="0" smtClean="0"/>
              <a:t>2.</a:t>
            </a:r>
            <a:r>
              <a:rPr lang="zh-CN" altLang="en-US" sz="1400" b="1" dirty="0" smtClean="0"/>
              <a:t>港澳台居民：通行证正反面</a:t>
            </a:r>
            <a:endParaRPr lang="en-US" altLang="zh-CN" sz="1400" b="1" dirty="0" smtClean="0"/>
          </a:p>
          <a:p>
            <a:r>
              <a:rPr lang="en-US" altLang="zh-CN" sz="1400" b="1" dirty="0" smtClean="0"/>
              <a:t>3.</a:t>
            </a:r>
            <a:r>
              <a:rPr lang="zh-CN" altLang="en-US" sz="1400" b="1" dirty="0" smtClean="0"/>
              <a:t>外籍人员：护照个人信息页</a:t>
            </a:r>
            <a:endParaRPr lang="en-US" altLang="zh-CN" sz="1400" b="1" dirty="0" smtClean="0"/>
          </a:p>
          <a:p>
            <a:r>
              <a:rPr lang="zh-CN" altLang="en-US" sz="1400" b="1" dirty="0" smtClean="0"/>
              <a:t>原件照片</a:t>
            </a:r>
            <a:r>
              <a:rPr lang="en-US" altLang="zh-CN" sz="1400" b="1" dirty="0" smtClean="0"/>
              <a:t>/</a:t>
            </a:r>
            <a:r>
              <a:rPr lang="zh-CN" altLang="en-US" sz="1400" b="1" dirty="0" smtClean="0"/>
              <a:t>彩色扫描件</a:t>
            </a:r>
            <a:endParaRPr lang="en-US" altLang="zh-CN" sz="1400" b="1" dirty="0" smtClean="0"/>
          </a:p>
          <a:p>
            <a:r>
              <a:rPr lang="zh-CN" altLang="en-US" sz="1400" b="1" dirty="0" smtClean="0"/>
              <a:t>以上证件需在有效期三个月内</a:t>
            </a:r>
            <a:endParaRPr lang="zh-CN" altLang="en-US" sz="1400" b="1" dirty="0"/>
          </a:p>
        </p:txBody>
      </p:sp>
      <p:sp>
        <p:nvSpPr>
          <p:cNvPr id="18" name="文本框 17"/>
          <p:cNvSpPr txBox="1"/>
          <p:nvPr/>
        </p:nvSpPr>
        <p:spPr>
          <a:xfrm>
            <a:off x="3085777" y="5321795"/>
            <a:ext cx="3536343" cy="953135"/>
          </a:xfrm>
          <a:prstGeom prst="rect">
            <a:avLst/>
          </a:prstGeom>
          <a:noFill/>
        </p:spPr>
        <p:txBody>
          <a:bodyPr wrap="square" rtlCol="0">
            <a:spAutoFit/>
          </a:bodyPr>
          <a:lstStyle/>
          <a:p>
            <a:r>
              <a:rPr lang="zh-CN" altLang="en-US" sz="1400" b="1" dirty="0" smtClean="0">
                <a:solidFill>
                  <a:srgbClr val="C00000"/>
                </a:solidFill>
              </a:rPr>
              <a:t>个人近期照片：</a:t>
            </a:r>
            <a:endParaRPr lang="en-US" altLang="zh-CN" sz="1400" b="1" dirty="0" smtClean="0">
              <a:solidFill>
                <a:srgbClr val="C00000"/>
              </a:solidFill>
            </a:endParaRPr>
          </a:p>
          <a:p>
            <a:r>
              <a:rPr lang="zh-CN" altLang="en-US" sz="1400" b="1" dirty="0" smtClean="0"/>
              <a:t>完整清晰</a:t>
            </a:r>
            <a:endParaRPr lang="en-US" altLang="zh-CN" sz="1400" b="1" dirty="0" smtClean="0"/>
          </a:p>
          <a:p>
            <a:r>
              <a:rPr lang="zh-CN" altLang="en-US" sz="1400" b="1" dirty="0" smtClean="0"/>
              <a:t>彩色免冠照</a:t>
            </a:r>
            <a:endParaRPr lang="en-US" altLang="zh-CN" sz="1400" b="1" dirty="0" smtClean="0"/>
          </a:p>
          <a:p>
            <a:r>
              <a:rPr lang="zh-CN" altLang="en-US" sz="1400" b="1" dirty="0" smtClean="0"/>
              <a:t>建议证件照，禁止风景照</a:t>
            </a:r>
            <a:endParaRPr lang="zh-CN" altLang="en-US" sz="1400" b="1" dirty="0"/>
          </a:p>
        </p:txBody>
      </p:sp>
      <p:sp>
        <p:nvSpPr>
          <p:cNvPr id="19" name="文本框 18"/>
          <p:cNvSpPr txBox="1"/>
          <p:nvPr/>
        </p:nvSpPr>
        <p:spPr>
          <a:xfrm>
            <a:off x="9686282" y="2596584"/>
            <a:ext cx="2003634" cy="738664"/>
          </a:xfrm>
          <a:prstGeom prst="rect">
            <a:avLst/>
          </a:prstGeom>
          <a:noFill/>
        </p:spPr>
        <p:txBody>
          <a:bodyPr wrap="square" rtlCol="0">
            <a:spAutoFit/>
          </a:bodyPr>
          <a:lstStyle/>
          <a:p>
            <a:r>
              <a:rPr lang="zh-CN" altLang="en-US" sz="1400" b="1" dirty="0" smtClean="0">
                <a:solidFill>
                  <a:srgbClr val="C00000"/>
                </a:solidFill>
              </a:rPr>
              <a:t>户籍</a:t>
            </a:r>
            <a:endParaRPr lang="en-US" altLang="zh-CN" sz="1400" b="1" dirty="0" smtClean="0">
              <a:solidFill>
                <a:srgbClr val="C00000"/>
              </a:solidFill>
            </a:endParaRPr>
          </a:p>
          <a:p>
            <a:r>
              <a:rPr lang="zh-CN" altLang="en-US" sz="1400" b="1" dirty="0" smtClean="0"/>
              <a:t>户籍自动显示为原户籍</a:t>
            </a:r>
            <a:endParaRPr lang="en-US" altLang="zh-CN" sz="1400" b="1" dirty="0" smtClean="0"/>
          </a:p>
          <a:p>
            <a:r>
              <a:rPr lang="zh-CN" altLang="en-US" sz="1400" b="1" dirty="0"/>
              <a:t>可手动</a:t>
            </a:r>
            <a:r>
              <a:rPr lang="zh-CN" altLang="en-US" sz="1400" b="1" dirty="0" smtClean="0"/>
              <a:t>修改为现户籍</a:t>
            </a:r>
            <a:endParaRPr lang="zh-CN" altLang="en-US" sz="1400" b="1" dirty="0"/>
          </a:p>
        </p:txBody>
      </p:sp>
      <p:sp>
        <p:nvSpPr>
          <p:cNvPr id="20" name="文本框 19"/>
          <p:cNvSpPr txBox="1"/>
          <p:nvPr/>
        </p:nvSpPr>
        <p:spPr>
          <a:xfrm>
            <a:off x="9686282" y="5079626"/>
            <a:ext cx="3536343" cy="737235"/>
          </a:xfrm>
          <a:prstGeom prst="rect">
            <a:avLst/>
          </a:prstGeom>
          <a:noFill/>
        </p:spPr>
        <p:txBody>
          <a:bodyPr wrap="square" rtlCol="0">
            <a:spAutoFit/>
          </a:bodyPr>
          <a:lstStyle/>
          <a:p>
            <a:r>
              <a:rPr lang="zh-CN" altLang="en-US" sz="1400" b="1" dirty="0" smtClean="0">
                <a:solidFill>
                  <a:srgbClr val="C00000"/>
                </a:solidFill>
              </a:rPr>
              <a:t>工作单位：</a:t>
            </a:r>
            <a:endParaRPr lang="en-US" altLang="zh-CN" sz="1400" b="1" dirty="0" smtClean="0">
              <a:solidFill>
                <a:srgbClr val="C00000"/>
              </a:solidFill>
            </a:endParaRPr>
          </a:p>
          <a:p>
            <a:r>
              <a:rPr lang="zh-CN" altLang="en-US" sz="1400" b="1" dirty="0" smtClean="0"/>
              <a:t>选择签订劳动合同的主体单位</a:t>
            </a:r>
            <a:endParaRPr lang="zh-CN" altLang="en-US" sz="1400" b="1" dirty="0" smtClean="0"/>
          </a:p>
          <a:p>
            <a:r>
              <a:rPr lang="zh-CN" altLang="en-US" sz="1400" b="1" dirty="0"/>
              <a:t>（特殊情况按下页说明选择）</a:t>
            </a:r>
            <a:endParaRPr lang="zh-CN" altLang="en-US" sz="1400" b="1" dirty="0"/>
          </a:p>
        </p:txBody>
      </p:sp>
      <p:sp>
        <p:nvSpPr>
          <p:cNvPr id="2" name="矩形 1"/>
          <p:cNvSpPr/>
          <p:nvPr/>
        </p:nvSpPr>
        <p:spPr>
          <a:xfrm>
            <a:off x="840740" y="920750"/>
            <a:ext cx="7395210" cy="737235"/>
          </a:xfrm>
          <a:prstGeom prst="rect">
            <a:avLst/>
          </a:prstGeom>
        </p:spPr>
        <p:txBody>
          <a:bodyPr wrap="square">
            <a:spAutoFit/>
          </a:bodyPr>
          <a:p>
            <a:pPr>
              <a:lnSpc>
                <a:spcPct val="150000"/>
              </a:lnSpc>
            </a:pPr>
            <a:r>
              <a:rPr lang="zh-CN" altLang="en-US" sz="2800" b="1">
                <a:solidFill>
                  <a:srgbClr val="0F2E3E"/>
                </a:solidFill>
                <a:latin typeface="思源黑体旧字形 Normal" panose="020B0400000000000000" charset="-128"/>
                <a:ea typeface="思源黑体旧字形 Normal" panose="020B0400000000000000" charset="-128"/>
                <a:sym typeface="+mn-lt"/>
              </a:rPr>
              <a:t>四、申请指南</a:t>
            </a:r>
            <a:endParaRPr lang="zh-CN" altLang="en-US" sz="2800" b="1">
              <a:solidFill>
                <a:srgbClr val="0F2E3E"/>
              </a:solidFill>
              <a:latin typeface="思源黑体旧字形 Normal" panose="020B0400000000000000" charset="-128"/>
              <a:ea typeface="思源黑体旧字形 Normal" panose="020B0400000000000000" charset="-128"/>
              <a:sym typeface="+mn-lt"/>
            </a:endParaRPr>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5.xml><?xml version="1.0" encoding="utf-8"?>
<p:tagLst xmlns:p="http://schemas.openxmlformats.org/presentationml/2006/main">
  <p:tag name="KSO_WM_TEMPLATE_THUMBS_INDEX" val="1"/>
  <p:tag name="KSO_WM_TEMPLATE_SUBCATEGORY" val="0"/>
  <p:tag name="KSO_WM_TAG_VERSION" val="1.0"/>
  <p:tag name="KSO_WM_BEAUTIFY_FLAG" val="#wm#"/>
  <p:tag name="KSO_WM_TEMPLATE_CATEGORY" val="custom"/>
  <p:tag name="KSO_WM_TEMPLATE_INDEX" val="20187308"/>
</p:tagLst>
</file>

<file path=ppt/tags/tag36.xml><?xml version="1.0" encoding="utf-8"?>
<p:tagLst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ags/tag37.xml><?xml version="1.0" encoding="utf-8"?>
<p:tagLst xmlns:p="http://schemas.openxmlformats.org/presentationml/2006/main">
  <p:tag name="KSO_WM_BEAUTIFY_FLAG" val="#wm#"/>
  <p:tag name="KSO_WM_TEMPLATE_CATEGORY" val="custom"/>
  <p:tag name="KSO_WM_TEMPLATE_INDEX" val="20187308"/>
</p:tagLst>
</file>

<file path=ppt/tags/tag38.xml><?xml version="1.0" encoding="utf-8"?>
<p:tagLst xmlns:p="http://schemas.openxmlformats.org/presentationml/2006/main">
  <p:tag name="KSO_WM_BEAUTIFY_FLAG" val="#wm#"/>
  <p:tag name="KSO_WM_TEMPLATE_CATEGORY" val="custom"/>
  <p:tag name="KSO_WM_TEMPLATE_INDEX" val="20187308"/>
</p:tagLst>
</file>

<file path=ppt/tags/tag39.xml><?xml version="1.0" encoding="utf-8"?>
<p:tagLst xmlns:p="http://schemas.openxmlformats.org/presentationml/2006/main">
  <p:tag name="KSO_WM_UNIT_TABLE_BEAUTIFY" val="smartTable{8c2eb195-cec9-40b1-a139-6be1858664ff}"/>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0.xml><?xml version="1.0" encoding="utf-8"?>
<p:tagLst xmlns:p="http://schemas.openxmlformats.org/presentationml/2006/main">
  <p:tag name="KSO_WM_UNIT_PLACING_PICTURE_USER_VIEWPORT" val="{&quot;height&quot;:6515.1826771653541,&quot;width&quot;:5098.2346456692912}"/>
</p:tagLst>
</file>

<file path=ppt/tags/tag41.xml><?xml version="1.0" encoding="utf-8"?>
<p:tagLst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3372</Words>
  <Application>WPS 演示</Application>
  <PresentationFormat>宽屏</PresentationFormat>
  <Paragraphs>240</Paragraphs>
  <Slides>16</Slides>
  <Notes>1</Notes>
  <HiddenSlides>0</HiddenSlides>
  <MMClips>0</MMClips>
  <ScaleCrop>false</ScaleCrop>
  <HeadingPairs>
    <vt:vector size="8" baseType="variant">
      <vt:variant>
        <vt:lpstr>已用的字体</vt:lpstr>
      </vt:variant>
      <vt:variant>
        <vt:i4>10</vt:i4>
      </vt:variant>
      <vt:variant>
        <vt:lpstr>主题</vt:lpstr>
      </vt:variant>
      <vt:variant>
        <vt:i4>1</vt:i4>
      </vt:variant>
      <vt:variant>
        <vt:lpstr>嵌入 OLE 服务器</vt:lpstr>
      </vt:variant>
      <vt:variant>
        <vt:i4>1</vt:i4>
      </vt:variant>
      <vt:variant>
        <vt:lpstr>幻灯片标题</vt:lpstr>
      </vt:variant>
      <vt:variant>
        <vt:i4>16</vt:i4>
      </vt:variant>
    </vt:vector>
  </HeadingPairs>
  <TitlesOfParts>
    <vt:vector size="28" baseType="lpstr">
      <vt:lpstr>Arial</vt:lpstr>
      <vt:lpstr>宋体</vt:lpstr>
      <vt:lpstr>Wingdings</vt:lpstr>
      <vt:lpstr>微软雅黑</vt:lpstr>
      <vt:lpstr>思源黑体旧字形 Normal</vt:lpstr>
      <vt:lpstr>黑体</vt:lpstr>
      <vt:lpstr>华文中宋</vt:lpstr>
      <vt:lpstr>等线</vt:lpstr>
      <vt:lpstr>Times New Roman</vt:lpstr>
      <vt:lpstr>Arial Unicode MS</vt:lpstr>
      <vt:lpstr>Office 主题​​</vt:lpstr>
      <vt:lpstr>Word.Document.12</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穆会平</cp:lastModifiedBy>
  <cp:revision>69</cp:revision>
  <dcterms:created xsi:type="dcterms:W3CDTF">2019-06-19T02:08:00Z</dcterms:created>
  <dcterms:modified xsi:type="dcterms:W3CDTF">2021-05-20T07:58:53Z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2052-11.1.0.10495</vt:lpwstr>
  </property>
  <property fmtid="{D5CDD505-2E9C-101B-9397-08002B2CF9AE}" pid="3" name="ICV">
    <vt:lpwstr>E0268682609245DF810F33189FE732A4</vt:lpwstr>
  </property>
</Properties>
</file>