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7"/>
  </p:handoutMasterIdLst>
  <p:sldIdLst>
    <p:sldId id="256" r:id="rId3"/>
    <p:sldId id="25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57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E3E"/>
    <a:srgbClr val="FBBFBF"/>
    <a:srgbClr val="1B516D"/>
    <a:srgbClr val="6FA3B1"/>
    <a:srgbClr val="F6807E"/>
    <a:srgbClr val="DCDCDC"/>
    <a:srgbClr val="F0F0F0"/>
    <a:srgbClr val="E6E6E6"/>
    <a:srgbClr val="C8C8C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77"/>
        <p:guide pos="383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0" y="0"/>
            <a:ext cx="12204065" cy="6881495"/>
          </a:xfrm>
          <a:prstGeom prst="rect">
            <a:avLst/>
          </a:prstGeom>
          <a:pattFill prst="dotGrid">
            <a:fgClr>
              <a:srgbClr val="1B516D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204065" cy="6881495"/>
          </a:xfrm>
          <a:prstGeom prst="rect">
            <a:avLst/>
          </a:prstGeom>
          <a:solidFill>
            <a:srgbClr val="FFFFFF">
              <a:alpha val="7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-11430" y="-11430"/>
            <a:ext cx="2202180" cy="2202180"/>
            <a:chOff x="0" y="0"/>
            <a:chExt cx="3468" cy="3468"/>
          </a:xfrm>
        </p:grpSpPr>
        <p:sp>
          <p:nvSpPr>
            <p:cNvPr id="12" name="任意多边形 11"/>
            <p:cNvSpPr/>
            <p:nvPr userDrawn="1"/>
          </p:nvSpPr>
          <p:spPr>
            <a:xfrm rot="5400000">
              <a:off x="0" y="0"/>
              <a:ext cx="3468" cy="3468"/>
            </a:xfrm>
            <a:custGeom>
              <a:avLst/>
              <a:gdLst>
                <a:gd name="it" fmla="*/ h 7 12"/>
                <a:gd name="ir" fmla="*/ w 7 12"/>
                <a:gd name="ib" fmla="*/ h 11 12"/>
              </a:gdLst>
              <a:ahLst/>
              <a:cxnLst>
                <a:cxn ang="3">
                  <a:pos x="l" y="t"/>
                </a:cxn>
                <a:cxn ang="cd2">
                  <a:pos x="l" y="vc"/>
                </a:cxn>
                <a:cxn ang="cd4">
                  <a:pos x="l" y="b"/>
                </a:cxn>
                <a:cxn ang="cd4">
                  <a:pos x="hc" y="b"/>
                </a:cxn>
                <a:cxn ang="cd4">
                  <a:pos x="r" y="b"/>
                </a:cxn>
                <a:cxn ang="0">
                  <a:pos x="hc" y="vc"/>
                </a:cxn>
              </a:cxnLst>
              <a:rect l="l" t="t" r="r" b="b"/>
              <a:pathLst>
                <a:path w="3468" h="3468">
                  <a:moveTo>
                    <a:pt x="1533" y="2318"/>
                  </a:moveTo>
                  <a:cubicBezTo>
                    <a:pt x="1357" y="2318"/>
                    <a:pt x="1215" y="2460"/>
                    <a:pt x="1215" y="2636"/>
                  </a:cubicBezTo>
                  <a:cubicBezTo>
                    <a:pt x="1215" y="2812"/>
                    <a:pt x="1357" y="2954"/>
                    <a:pt x="1533" y="2954"/>
                  </a:cubicBezTo>
                  <a:cubicBezTo>
                    <a:pt x="1709" y="2954"/>
                    <a:pt x="1851" y="2812"/>
                    <a:pt x="1851" y="2636"/>
                  </a:cubicBezTo>
                  <a:cubicBezTo>
                    <a:pt x="1851" y="2460"/>
                    <a:pt x="1709" y="2318"/>
                    <a:pt x="1533" y="2318"/>
                  </a:cubicBezTo>
                  <a:close/>
                  <a:moveTo>
                    <a:pt x="709" y="1416"/>
                  </a:moveTo>
                  <a:cubicBezTo>
                    <a:pt x="533" y="1416"/>
                    <a:pt x="391" y="1558"/>
                    <a:pt x="391" y="1734"/>
                  </a:cubicBezTo>
                  <a:cubicBezTo>
                    <a:pt x="391" y="1910"/>
                    <a:pt x="533" y="2052"/>
                    <a:pt x="709" y="2052"/>
                  </a:cubicBezTo>
                  <a:cubicBezTo>
                    <a:pt x="885" y="2052"/>
                    <a:pt x="1027" y="1910"/>
                    <a:pt x="1027" y="1734"/>
                  </a:cubicBezTo>
                  <a:cubicBezTo>
                    <a:pt x="1027" y="1558"/>
                    <a:pt x="885" y="1416"/>
                    <a:pt x="709" y="1416"/>
                  </a:cubicBezTo>
                  <a:close/>
                  <a:moveTo>
                    <a:pt x="0" y="0"/>
                  </a:moveTo>
                  <a:lnTo>
                    <a:pt x="3468" y="3468"/>
                  </a:lnTo>
                  <a:lnTo>
                    <a:pt x="0" y="34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F2E3E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 userDrawn="1"/>
          </p:nvSpPr>
          <p:spPr>
            <a:xfrm>
              <a:off x="1416" y="391"/>
              <a:ext cx="636" cy="636"/>
            </a:xfrm>
            <a:prstGeom prst="ellipse">
              <a:avLst/>
            </a:prstGeom>
            <a:noFill/>
            <a:ln w="38100">
              <a:solidFill>
                <a:srgbClr val="C8C8C8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515" y="1216"/>
              <a:ext cx="636" cy="636"/>
            </a:xfrm>
            <a:prstGeom prst="ellipse">
              <a:avLst/>
            </a:prstGeom>
            <a:noFill/>
            <a:ln w="38100">
              <a:solidFill>
                <a:srgbClr val="C8C8C8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204065" cy="6881495"/>
          </a:xfrm>
          <a:prstGeom prst="rect">
            <a:avLst/>
          </a:prstGeom>
          <a:pattFill prst="dotGrid">
            <a:fgClr>
              <a:srgbClr val="1B516D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-12065"/>
            <a:ext cx="12204065" cy="6881495"/>
          </a:xfrm>
          <a:prstGeom prst="rect">
            <a:avLst/>
          </a:prstGeom>
          <a:solidFill>
            <a:srgbClr val="FFFFFF">
              <a:alpha val="7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-11430" y="-11430"/>
            <a:ext cx="2202180" cy="2202180"/>
            <a:chOff x="0" y="0"/>
            <a:chExt cx="3468" cy="3468"/>
          </a:xfrm>
        </p:grpSpPr>
        <p:sp>
          <p:nvSpPr>
            <p:cNvPr id="12" name="任意多边形 11"/>
            <p:cNvSpPr/>
            <p:nvPr userDrawn="1"/>
          </p:nvSpPr>
          <p:spPr>
            <a:xfrm rot="5400000">
              <a:off x="0" y="0"/>
              <a:ext cx="3468" cy="3468"/>
            </a:xfrm>
            <a:custGeom>
              <a:avLst/>
              <a:gdLst>
                <a:gd name="it" fmla="*/ h 7 12"/>
                <a:gd name="ir" fmla="*/ w 7 12"/>
                <a:gd name="ib" fmla="*/ h 11 12"/>
              </a:gdLst>
              <a:ahLst/>
              <a:cxnLst>
                <a:cxn ang="3">
                  <a:pos x="l" y="t"/>
                </a:cxn>
                <a:cxn ang="cd2">
                  <a:pos x="l" y="vc"/>
                </a:cxn>
                <a:cxn ang="cd4">
                  <a:pos x="l" y="b"/>
                </a:cxn>
                <a:cxn ang="cd4">
                  <a:pos x="hc" y="b"/>
                </a:cxn>
                <a:cxn ang="cd4">
                  <a:pos x="r" y="b"/>
                </a:cxn>
                <a:cxn ang="0">
                  <a:pos x="hc" y="vc"/>
                </a:cxn>
              </a:cxnLst>
              <a:rect l="l" t="t" r="r" b="b"/>
              <a:pathLst>
                <a:path w="3468" h="3468">
                  <a:moveTo>
                    <a:pt x="1533" y="2318"/>
                  </a:moveTo>
                  <a:cubicBezTo>
                    <a:pt x="1357" y="2318"/>
                    <a:pt x="1215" y="2460"/>
                    <a:pt x="1215" y="2636"/>
                  </a:cubicBezTo>
                  <a:cubicBezTo>
                    <a:pt x="1215" y="2812"/>
                    <a:pt x="1357" y="2954"/>
                    <a:pt x="1533" y="2954"/>
                  </a:cubicBezTo>
                  <a:cubicBezTo>
                    <a:pt x="1709" y="2954"/>
                    <a:pt x="1851" y="2812"/>
                    <a:pt x="1851" y="2636"/>
                  </a:cubicBezTo>
                  <a:cubicBezTo>
                    <a:pt x="1851" y="2460"/>
                    <a:pt x="1709" y="2318"/>
                    <a:pt x="1533" y="2318"/>
                  </a:cubicBezTo>
                  <a:close/>
                  <a:moveTo>
                    <a:pt x="709" y="1416"/>
                  </a:moveTo>
                  <a:cubicBezTo>
                    <a:pt x="533" y="1416"/>
                    <a:pt x="391" y="1558"/>
                    <a:pt x="391" y="1734"/>
                  </a:cubicBezTo>
                  <a:cubicBezTo>
                    <a:pt x="391" y="1910"/>
                    <a:pt x="533" y="2052"/>
                    <a:pt x="709" y="2052"/>
                  </a:cubicBezTo>
                  <a:cubicBezTo>
                    <a:pt x="885" y="2052"/>
                    <a:pt x="1027" y="1910"/>
                    <a:pt x="1027" y="1734"/>
                  </a:cubicBezTo>
                  <a:cubicBezTo>
                    <a:pt x="1027" y="1558"/>
                    <a:pt x="885" y="1416"/>
                    <a:pt x="709" y="1416"/>
                  </a:cubicBezTo>
                  <a:close/>
                  <a:moveTo>
                    <a:pt x="0" y="0"/>
                  </a:moveTo>
                  <a:lnTo>
                    <a:pt x="3468" y="3468"/>
                  </a:lnTo>
                  <a:lnTo>
                    <a:pt x="0" y="34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F2E3E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 userDrawn="1"/>
          </p:nvSpPr>
          <p:spPr>
            <a:xfrm>
              <a:off x="1416" y="391"/>
              <a:ext cx="636" cy="636"/>
            </a:xfrm>
            <a:prstGeom prst="ellipse">
              <a:avLst/>
            </a:prstGeom>
            <a:noFill/>
            <a:ln w="38100">
              <a:solidFill>
                <a:srgbClr val="C8C8C8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515" y="1216"/>
              <a:ext cx="636" cy="636"/>
            </a:xfrm>
            <a:prstGeom prst="ellipse">
              <a:avLst/>
            </a:prstGeom>
            <a:noFill/>
            <a:ln w="38100">
              <a:solidFill>
                <a:srgbClr val="C8C8C8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204065" cy="6881495"/>
          </a:xfrm>
          <a:prstGeom prst="rect">
            <a:avLst/>
          </a:prstGeom>
          <a:pattFill prst="dotGrid">
            <a:fgClr>
              <a:srgbClr val="1B516D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204065" cy="6881495"/>
          </a:xfrm>
          <a:prstGeom prst="rect">
            <a:avLst/>
          </a:prstGeom>
          <a:solidFill>
            <a:srgbClr val="FFFFFF">
              <a:alpha val="7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204065" cy="6881495"/>
          </a:xfrm>
          <a:prstGeom prst="rect">
            <a:avLst/>
          </a:prstGeom>
          <a:pattFill prst="dotGrid">
            <a:fgClr>
              <a:srgbClr val="1B516D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0" y="0"/>
            <a:ext cx="12204065" cy="6881495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7" name="组合 6"/>
          <p:cNvGrpSpPr/>
          <p:nvPr userDrawn="1"/>
        </p:nvGrpSpPr>
        <p:grpSpPr>
          <a:xfrm>
            <a:off x="5590540" y="-510540"/>
            <a:ext cx="1022350" cy="1022350"/>
            <a:chOff x="8804" y="-804"/>
            <a:chExt cx="1610" cy="1610"/>
          </a:xfrm>
        </p:grpSpPr>
        <p:sp>
          <p:nvSpPr>
            <p:cNvPr id="2" name="任意多边形 1"/>
            <p:cNvSpPr/>
            <p:nvPr userDrawn="1"/>
          </p:nvSpPr>
          <p:spPr>
            <a:xfrm rot="18900000">
              <a:off x="8804" y="-804"/>
              <a:ext cx="1611" cy="1611"/>
            </a:xfrm>
            <a:custGeom>
              <a:avLst/>
              <a:gdLst>
                <a:gd name="it" fmla="*/ h 7 12"/>
                <a:gd name="ir" fmla="*/ w 7 12"/>
                <a:gd name="ib" fmla="*/ h 11 12"/>
              </a:gdLst>
              <a:ahLst/>
              <a:cxnLst>
                <a:cxn ang="3">
                  <a:pos x="l" y="t"/>
                </a:cxn>
                <a:cxn ang="cd2">
                  <a:pos x="l" y="vc"/>
                </a:cxn>
                <a:cxn ang="cd4">
                  <a:pos x="l" y="b"/>
                </a:cxn>
                <a:cxn ang="cd4">
                  <a:pos x="hc" y="b"/>
                </a:cxn>
                <a:cxn ang="cd4">
                  <a:pos x="r" y="b"/>
                </a:cxn>
                <a:cxn ang="0">
                  <a:pos x="hc" y="vc"/>
                </a:cxn>
              </a:cxnLst>
              <a:rect l="l" t="t" r="r" b="b"/>
              <a:pathLst>
                <a:path w="1611" h="1611">
                  <a:moveTo>
                    <a:pt x="720" y="1153"/>
                  </a:moveTo>
                  <a:cubicBezTo>
                    <a:pt x="679" y="1153"/>
                    <a:pt x="638" y="1169"/>
                    <a:pt x="607" y="1200"/>
                  </a:cubicBezTo>
                  <a:cubicBezTo>
                    <a:pt x="545" y="1262"/>
                    <a:pt x="545" y="1363"/>
                    <a:pt x="607" y="1425"/>
                  </a:cubicBezTo>
                  <a:cubicBezTo>
                    <a:pt x="669" y="1488"/>
                    <a:pt x="770" y="1488"/>
                    <a:pt x="833" y="1425"/>
                  </a:cubicBezTo>
                  <a:cubicBezTo>
                    <a:pt x="895" y="1363"/>
                    <a:pt x="895" y="1262"/>
                    <a:pt x="833" y="1200"/>
                  </a:cubicBezTo>
                  <a:cubicBezTo>
                    <a:pt x="802" y="1169"/>
                    <a:pt x="761" y="1153"/>
                    <a:pt x="720" y="1153"/>
                  </a:cubicBezTo>
                  <a:close/>
                  <a:moveTo>
                    <a:pt x="296" y="729"/>
                  </a:moveTo>
                  <a:cubicBezTo>
                    <a:pt x="256" y="729"/>
                    <a:pt x="215" y="745"/>
                    <a:pt x="184" y="776"/>
                  </a:cubicBezTo>
                  <a:cubicBezTo>
                    <a:pt x="121" y="838"/>
                    <a:pt x="121" y="939"/>
                    <a:pt x="184" y="1002"/>
                  </a:cubicBezTo>
                  <a:cubicBezTo>
                    <a:pt x="246" y="1064"/>
                    <a:pt x="347" y="1064"/>
                    <a:pt x="409" y="1002"/>
                  </a:cubicBezTo>
                  <a:cubicBezTo>
                    <a:pt x="471" y="939"/>
                    <a:pt x="471" y="838"/>
                    <a:pt x="409" y="776"/>
                  </a:cubicBezTo>
                  <a:cubicBezTo>
                    <a:pt x="378" y="745"/>
                    <a:pt x="337" y="729"/>
                    <a:pt x="296" y="729"/>
                  </a:cubicBezTo>
                  <a:close/>
                  <a:moveTo>
                    <a:pt x="0" y="0"/>
                  </a:moveTo>
                  <a:lnTo>
                    <a:pt x="1611" y="1611"/>
                  </a:lnTo>
                  <a:lnTo>
                    <a:pt x="0" y="16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F2E3E"/>
            </a:solidFill>
            <a:ln>
              <a:solidFill>
                <a:srgbClr val="0F2E3E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p>
              <a:pPr algn="ctr"/>
              <a:endParaRPr lang="zh-CN" altLang="en-US"/>
            </a:p>
          </p:txBody>
        </p:sp>
        <p:sp>
          <p:nvSpPr>
            <p:cNvPr id="5" name="椭圆 4"/>
            <p:cNvSpPr/>
            <p:nvPr userDrawn="1"/>
          </p:nvSpPr>
          <p:spPr>
            <a:xfrm>
              <a:off x="9141" y="242"/>
              <a:ext cx="319" cy="319"/>
            </a:xfrm>
            <a:prstGeom prst="ellipse">
              <a:avLst/>
            </a:prstGeom>
            <a:noFill/>
            <a:ln w="34925">
              <a:solidFill>
                <a:srgbClr val="C8C8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6" name="椭圆 5"/>
            <p:cNvSpPr/>
            <p:nvPr userDrawn="1"/>
          </p:nvSpPr>
          <p:spPr>
            <a:xfrm>
              <a:off x="9741" y="242"/>
              <a:ext cx="319" cy="319"/>
            </a:xfrm>
            <a:prstGeom prst="ellipse">
              <a:avLst/>
            </a:prstGeom>
            <a:noFill/>
            <a:ln w="34925">
              <a:solidFill>
                <a:srgbClr val="C8C8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32000"/>
            <a:ext cx="10852237" cy="648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tags" Target="../tags/tag35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SO_TEMPLATE" hidden="1"/>
          <p:cNvSpPr/>
          <p:nvPr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36.xml"/><Relationship Id="rId2" Type="http://schemas.openxmlformats.org/officeDocument/2006/relationships/image" Target="../media/image1.sv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5.xml"/><Relationship Id="rId1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6.xml"/><Relationship Id="rId1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48.xml"/><Relationship Id="rId2" Type="http://schemas.openxmlformats.org/officeDocument/2006/relationships/image" Target="../media/image1.sv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.xml"/><Relationship Id="rId1" Type="http://schemas.openxmlformats.org/officeDocument/2006/relationships/hyperlink" Target="http://sdrc.shunde.gov.cn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42.xml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3.xml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4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79500" y="3014345"/>
            <a:ext cx="10293350" cy="829945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ctr"/>
            <a:r>
              <a:rPr lang="zh-CN" altLang="en-US" sz="4800" b="1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  <a:sym typeface="+mn-ea"/>
              </a:rPr>
              <a:t>档案转入（顺德区外人员）操作指引</a:t>
            </a:r>
            <a:endParaRPr lang="zh-CN" altLang="en-US" sz="4800" b="1">
              <a:solidFill>
                <a:srgbClr val="0F2E3E"/>
              </a:solidFill>
              <a:latin typeface="思源黑体旧字形 Normal" panose="020B0400000000000000" charset="-128"/>
              <a:ea typeface="思源黑体旧字形 Normal" panose="020B0400000000000000" charset="-128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07535" y="6135370"/>
            <a:ext cx="337566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东北大学佛山研究生院    人事组织部</a:t>
            </a:r>
            <a:endParaRPr lang="zh-CN" altLang="en-US" sz="1400">
              <a:solidFill>
                <a:srgbClr val="0F2E3E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5574030" y="1321435"/>
            <a:ext cx="1043305" cy="1043305"/>
            <a:chOff x="8656" y="1407"/>
            <a:chExt cx="1890" cy="1890"/>
          </a:xfrm>
        </p:grpSpPr>
        <p:sp>
          <p:nvSpPr>
            <p:cNvPr id="14" name="椭圆 13"/>
            <p:cNvSpPr/>
            <p:nvPr/>
          </p:nvSpPr>
          <p:spPr>
            <a:xfrm>
              <a:off x="8710" y="1461"/>
              <a:ext cx="1782" cy="1782"/>
            </a:xfrm>
            <a:prstGeom prst="ellipse">
              <a:avLst/>
            </a:prstGeom>
            <a:solidFill>
              <a:srgbClr val="0F2E3E"/>
            </a:solidFill>
            <a:ln>
              <a:noFill/>
            </a:ln>
            <a:effectLst>
              <a:outerShdw blurRad="50800" dist="38100" dir="5400000" algn="t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pic>
          <p:nvPicPr>
            <p:cNvPr id="2" name="图片 1" descr="3679548"/>
            <p:cNvPicPr>
              <a:picLocks noChangeAspect="1"/>
            </p:cNvPicPr>
            <p:nvPr/>
          </p:nvPicPr>
          <p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8994" y="1925"/>
              <a:ext cx="1211" cy="914"/>
            </a:xfrm>
            <a:prstGeom prst="rect">
              <a:avLst/>
            </a:prstGeom>
          </p:spPr>
        </p:pic>
        <p:sp>
          <p:nvSpPr>
            <p:cNvPr id="3" name="椭圆 2"/>
            <p:cNvSpPr/>
            <p:nvPr/>
          </p:nvSpPr>
          <p:spPr>
            <a:xfrm>
              <a:off x="8656" y="1407"/>
              <a:ext cx="1890" cy="1890"/>
            </a:xfrm>
            <a:prstGeom prst="ellipse">
              <a:avLst/>
            </a:prstGeom>
            <a:noFill/>
            <a:ln w="25400">
              <a:solidFill>
                <a:srgbClr val="0F2E3E"/>
              </a:solidFill>
            </a:ln>
            <a:effectLst>
              <a:outerShdw blurRad="50800" dist="38100" dir="5400000" algn="t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610" y="1289761"/>
            <a:ext cx="466153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三、档案转入（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  <a:sym typeface="+mn-ea"/>
              </a:rPr>
              <a:t>应届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毕业生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篇）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036" y="1930273"/>
            <a:ext cx="10085705" cy="153733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7</a:t>
            </a:r>
            <a:r>
              <a:rPr 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.</a:t>
            </a:r>
            <a:r>
              <a:rPr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报道手续。拿到报到证、毕业证 登录个人页面，点击左侧“毕业生报到”按照提示上传（身份证、 报到证彩色照片）点击下一步，申报；若成功可以自行打印《佛山市顺德区毕业生介绍信》。</a:t>
            </a:r>
            <a:endParaRPr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981065" y="3745230"/>
            <a:ext cx="5309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注：谨慎选择浏览器，介绍信只可以打印一次</a:t>
            </a:r>
            <a:endParaRPr lang="zh-CN" altLang="en-US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67614" y="3133344"/>
            <a:ext cx="5513832" cy="3218688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610" y="1289761"/>
            <a:ext cx="466153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三、档案转入（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  <a:sym typeface="+mn-ea"/>
              </a:rPr>
              <a:t>应届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毕业生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篇）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036" y="1930273"/>
            <a:ext cx="10085705" cy="153733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7</a:t>
            </a:r>
            <a:r>
              <a:rPr 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.</a:t>
            </a:r>
            <a:r>
              <a:rPr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报道手续。拿到报到证、毕业证 登录个人页面，点击左侧“毕业生报到”按照提示上传（身份证、 报到证彩色照片）点击下一步，申报；若成功可以自行打印《佛山市顺德区毕业生介绍信》。</a:t>
            </a:r>
            <a:endParaRPr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981065" y="3745230"/>
            <a:ext cx="5309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注：谨慎选择浏览器，介绍信只可以打印一次</a:t>
            </a:r>
            <a:endParaRPr lang="zh-CN" altLang="en-US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67614" y="3133344"/>
            <a:ext cx="5513832" cy="3218688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610" y="1289761"/>
            <a:ext cx="466153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四、相关人员信息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036" y="1930273"/>
            <a:ext cx="10085705" cy="376364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顺德区人才发展服务中心</a:t>
            </a:r>
            <a:endParaRPr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网址： http://sdrc.shunde.gov.cn</a:t>
            </a:r>
            <a:endParaRPr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联系电话：0757-22238815	/ 0757-22238817 	22238310</a:t>
            </a:r>
            <a:endParaRPr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微信公众号：顺德人才发布（可关注此公众号咨询相关事宜）</a:t>
            </a:r>
            <a:endParaRPr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联系地址：佛山市顺德区大良街道新城区国泰南路97号（即兴业路与国泰路交界） 人才中心办公时间：周一至周五 上午8:30-12:00 下午 14:00-17:30</a:t>
            </a:r>
            <a:endParaRPr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947670" y="2626360"/>
            <a:ext cx="6297295" cy="1198880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ctr"/>
            <a:r>
              <a:rPr lang="zh-CN" altLang="en-US" sz="72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感谢观看</a:t>
            </a:r>
            <a:endParaRPr lang="zh-CN" altLang="en-US" sz="7200">
              <a:solidFill>
                <a:srgbClr val="0F2E3E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74035" y="3694430"/>
            <a:ext cx="6045200" cy="4108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>
              <a:lnSpc>
                <a:spcPct val="130000"/>
              </a:lnSpc>
            </a:pP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THANK YOU FOR  WATCHING</a:t>
            </a:r>
            <a:endParaRPr lang="en-US" altLang="zh-CN" sz="1600">
              <a:solidFill>
                <a:schemeClr val="tx1">
                  <a:lumMod val="75000"/>
                  <a:lumOff val="25000"/>
                </a:schemeClr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07535" y="6135370"/>
            <a:ext cx="337566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东北大学佛山研究生院    人事组织部</a:t>
            </a:r>
            <a:endParaRPr lang="en-US" altLang="zh-CN" sz="1400">
              <a:solidFill>
                <a:srgbClr val="0F2E3E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5574030" y="1321435"/>
            <a:ext cx="1043305" cy="1043305"/>
            <a:chOff x="8656" y="1407"/>
            <a:chExt cx="1890" cy="1890"/>
          </a:xfrm>
        </p:grpSpPr>
        <p:sp>
          <p:nvSpPr>
            <p:cNvPr id="14" name="椭圆 13"/>
            <p:cNvSpPr/>
            <p:nvPr/>
          </p:nvSpPr>
          <p:spPr>
            <a:xfrm>
              <a:off x="8710" y="1461"/>
              <a:ext cx="1782" cy="1782"/>
            </a:xfrm>
            <a:prstGeom prst="ellipse">
              <a:avLst/>
            </a:prstGeom>
            <a:solidFill>
              <a:srgbClr val="0F2E3E"/>
            </a:solidFill>
            <a:ln>
              <a:noFill/>
            </a:ln>
            <a:effectLst>
              <a:outerShdw blurRad="50800" dist="38100" dir="5400000" algn="t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pic>
          <p:nvPicPr>
            <p:cNvPr id="2" name="图片 1" descr="3679548"/>
            <p:cNvPicPr>
              <a:picLocks noChangeAspect="1"/>
            </p:cNvPicPr>
            <p:nvPr/>
          </p:nvPicPr>
          <p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8994" y="1925"/>
              <a:ext cx="1211" cy="914"/>
            </a:xfrm>
            <a:prstGeom prst="rect">
              <a:avLst/>
            </a:prstGeom>
          </p:spPr>
        </p:pic>
        <p:sp>
          <p:nvSpPr>
            <p:cNvPr id="3" name="椭圆 2"/>
            <p:cNvSpPr/>
            <p:nvPr/>
          </p:nvSpPr>
          <p:spPr>
            <a:xfrm>
              <a:off x="8656" y="1407"/>
              <a:ext cx="1890" cy="1890"/>
            </a:xfrm>
            <a:prstGeom prst="ellipse">
              <a:avLst/>
            </a:prstGeom>
            <a:noFill/>
            <a:ln w="25400">
              <a:solidFill>
                <a:srgbClr val="0F2E3E"/>
              </a:solidFill>
            </a:ln>
            <a:effectLst>
              <a:outerShdw blurRad="50800" dist="38100" dir="5400000" algn="t" rotWithShape="0">
                <a:schemeClr val="bg1">
                  <a:lumMod val="6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078095" y="803910"/>
            <a:ext cx="2035175" cy="1014730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zh-CN" altLang="en-US" sz="60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目录</a:t>
            </a:r>
            <a:endParaRPr lang="zh-CN" altLang="en-US" sz="6000">
              <a:solidFill>
                <a:srgbClr val="0F2E3E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77790" y="1590675"/>
            <a:ext cx="1882775" cy="460375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en-US" altLang="zh-CN" sz="2400">
                <a:solidFill>
                  <a:srgbClr val="0F2E3E">
                    <a:alpha val="30000"/>
                  </a:srgbClr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CONTENTS</a:t>
            </a:r>
            <a:endParaRPr lang="en-US" altLang="zh-CN" sz="2400">
              <a:solidFill>
                <a:srgbClr val="0F2E3E">
                  <a:alpha val="30000"/>
                </a:srgbClr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4760595" y="2495550"/>
            <a:ext cx="3529330" cy="690245"/>
            <a:chOff x="3210" y="4136"/>
            <a:chExt cx="5558" cy="1087"/>
          </a:xfrm>
        </p:grpSpPr>
        <p:sp>
          <p:nvSpPr>
            <p:cNvPr id="8" name="文本框 7"/>
            <p:cNvSpPr txBox="1"/>
            <p:nvPr/>
          </p:nvSpPr>
          <p:spPr>
            <a:xfrm>
              <a:off x="4422" y="4136"/>
              <a:ext cx="4346" cy="725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schemeClr val="bg1">
                  <a:lumMod val="65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rgbClr val="0F2E3E"/>
                  </a:solidFill>
                  <a:latin typeface="思源黑体旧字形 Normal" panose="020B0400000000000000" charset="-128"/>
                  <a:ea typeface="思源黑体旧字形 Normal" panose="020B0400000000000000" charset="-128"/>
                </a:rPr>
                <a:t>社招员工篇</a:t>
              </a:r>
              <a:endParaRPr lang="zh-CN" altLang="en-US" sz="24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endParaRPr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3210" y="4173"/>
              <a:ext cx="1050" cy="1050"/>
              <a:chOff x="3210" y="4173"/>
              <a:chExt cx="1050" cy="1050"/>
            </a:xfrm>
          </p:grpSpPr>
          <p:sp>
            <p:nvSpPr>
              <p:cNvPr id="29" name="菱形 28"/>
              <p:cNvSpPr/>
              <p:nvPr/>
            </p:nvSpPr>
            <p:spPr>
              <a:xfrm>
                <a:off x="3210" y="4173"/>
                <a:ext cx="1050" cy="1050"/>
              </a:xfrm>
              <a:prstGeom prst="diamond">
                <a:avLst/>
              </a:prstGeom>
              <a:solidFill>
                <a:srgbClr val="0F2E3E"/>
              </a:solidFill>
              <a:ln>
                <a:solidFill>
                  <a:srgbClr val="0F2E3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0" name="文本框 29"/>
              <p:cNvSpPr txBox="1"/>
              <p:nvPr/>
            </p:nvSpPr>
            <p:spPr>
              <a:xfrm>
                <a:off x="3372" y="4372"/>
                <a:ext cx="840" cy="628"/>
              </a:xfrm>
              <a:prstGeom prst="rect">
                <a:avLst/>
              </a:prstGeom>
              <a:noFill/>
              <a:effectLst>
                <a:outerShdw blurRad="50800" dist="38100" dir="5400000" algn="t" rotWithShape="0">
                  <a:schemeClr val="bg1">
                    <a:lumMod val="65000"/>
                    <a:alpha val="40000"/>
                  </a:schemeClr>
                </a:outerShdw>
              </a:effectLst>
            </p:spPr>
            <p:txBody>
              <a:bodyPr wrap="square" rtlCol="0">
                <a:spAutoFit/>
              </a:bodyPr>
              <a:p>
                <a:pPr algn="l"/>
                <a:r>
                  <a:rPr lang="en-US" altLang="zh-CN" sz="2000">
                    <a:solidFill>
                      <a:srgbClr val="FFFFFF"/>
                    </a:solidFill>
                    <a:latin typeface="思源黑体旧字形 Normal" panose="020B0400000000000000" charset="-128"/>
                    <a:ea typeface="思源黑体旧字形 Normal" panose="020B0400000000000000" charset="-128"/>
                  </a:rPr>
                  <a:t>01</a:t>
                </a:r>
                <a:endParaRPr lang="en-US" altLang="zh-CN" sz="2000">
                  <a:solidFill>
                    <a:srgbClr val="FFFFFF"/>
                  </a:solidFill>
                  <a:latin typeface="思源黑体旧字形 Normal" panose="020B0400000000000000" charset="-128"/>
                  <a:ea typeface="思源黑体旧字形 Normal" panose="020B0400000000000000" charset="-128"/>
                </a:endParaRPr>
              </a:p>
            </p:txBody>
          </p:sp>
          <p:sp>
            <p:nvSpPr>
              <p:cNvPr id="31" name="菱形 30"/>
              <p:cNvSpPr/>
              <p:nvPr/>
            </p:nvSpPr>
            <p:spPr>
              <a:xfrm>
                <a:off x="3293" y="4244"/>
                <a:ext cx="883" cy="883"/>
              </a:xfrm>
              <a:prstGeom prst="diamond">
                <a:avLst/>
              </a:prstGeom>
              <a:noFill/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</p:grpSp>
      </p:grpSp>
      <p:grpSp>
        <p:nvGrpSpPr>
          <p:cNvPr id="32" name="组合 31"/>
          <p:cNvGrpSpPr/>
          <p:nvPr/>
        </p:nvGrpSpPr>
        <p:grpSpPr>
          <a:xfrm>
            <a:off x="4760595" y="4900930"/>
            <a:ext cx="3529330" cy="690245"/>
            <a:chOff x="3210" y="4136"/>
            <a:chExt cx="5558" cy="1087"/>
          </a:xfrm>
        </p:grpSpPr>
        <p:sp>
          <p:nvSpPr>
            <p:cNvPr id="33" name="文本框 32"/>
            <p:cNvSpPr txBox="1"/>
            <p:nvPr/>
          </p:nvSpPr>
          <p:spPr>
            <a:xfrm>
              <a:off x="4422" y="4136"/>
              <a:ext cx="4346" cy="725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schemeClr val="bg1">
                  <a:lumMod val="65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rgbClr val="0F2E3E"/>
                  </a:solidFill>
                  <a:latin typeface="思源黑体旧字形 Normal" panose="020B0400000000000000" charset="-128"/>
                  <a:ea typeface="思源黑体旧字形 Normal" panose="020B0400000000000000" charset="-128"/>
                </a:rPr>
                <a:t>相关人员信息</a:t>
              </a:r>
              <a:endParaRPr lang="zh-CN" altLang="en-US" sz="24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endParaRPr>
            </a:p>
          </p:txBody>
        </p:sp>
        <p:grpSp>
          <p:nvGrpSpPr>
            <p:cNvPr id="34" name="组合 33"/>
            <p:cNvGrpSpPr/>
            <p:nvPr/>
          </p:nvGrpSpPr>
          <p:grpSpPr>
            <a:xfrm>
              <a:off x="3210" y="4173"/>
              <a:ext cx="1050" cy="1050"/>
              <a:chOff x="3210" y="4173"/>
              <a:chExt cx="1050" cy="1050"/>
            </a:xfrm>
          </p:grpSpPr>
          <p:sp>
            <p:nvSpPr>
              <p:cNvPr id="35" name="菱形 34"/>
              <p:cNvSpPr/>
              <p:nvPr/>
            </p:nvSpPr>
            <p:spPr>
              <a:xfrm>
                <a:off x="3210" y="4173"/>
                <a:ext cx="1050" cy="1050"/>
              </a:xfrm>
              <a:prstGeom prst="diamond">
                <a:avLst/>
              </a:prstGeom>
              <a:solidFill>
                <a:srgbClr val="0F2E3E"/>
              </a:solidFill>
              <a:ln>
                <a:solidFill>
                  <a:srgbClr val="0F2E3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36" name="文本框 35"/>
              <p:cNvSpPr txBox="1"/>
              <p:nvPr/>
            </p:nvSpPr>
            <p:spPr>
              <a:xfrm>
                <a:off x="3372" y="4372"/>
                <a:ext cx="840" cy="628"/>
              </a:xfrm>
              <a:prstGeom prst="rect">
                <a:avLst/>
              </a:prstGeom>
              <a:noFill/>
              <a:effectLst>
                <a:outerShdw blurRad="50800" dist="38100" dir="5400000" algn="t" rotWithShape="0">
                  <a:schemeClr val="bg1">
                    <a:lumMod val="65000"/>
                    <a:alpha val="40000"/>
                  </a:schemeClr>
                </a:outerShdw>
              </a:effectLst>
            </p:spPr>
            <p:txBody>
              <a:bodyPr wrap="square" rtlCol="0">
                <a:spAutoFit/>
              </a:bodyPr>
              <a:p>
                <a:pPr algn="l"/>
                <a:r>
                  <a:rPr lang="en-US" altLang="zh-CN" sz="2000">
                    <a:solidFill>
                      <a:srgbClr val="FFFFFF"/>
                    </a:solidFill>
                    <a:latin typeface="思源黑体旧字形 Normal" panose="020B0400000000000000" charset="-128"/>
                    <a:ea typeface="思源黑体旧字形 Normal" panose="020B0400000000000000" charset="-128"/>
                  </a:rPr>
                  <a:t>03</a:t>
                </a:r>
                <a:endParaRPr lang="en-US" altLang="zh-CN" sz="2000">
                  <a:solidFill>
                    <a:srgbClr val="FFFFFF"/>
                  </a:solidFill>
                  <a:latin typeface="思源黑体旧字形 Normal" panose="020B0400000000000000" charset="-128"/>
                  <a:ea typeface="思源黑体旧字形 Normal" panose="020B0400000000000000" charset="-128"/>
                </a:endParaRPr>
              </a:p>
            </p:txBody>
          </p:sp>
          <p:sp>
            <p:nvSpPr>
              <p:cNvPr id="37" name="菱形 36"/>
              <p:cNvSpPr/>
              <p:nvPr/>
            </p:nvSpPr>
            <p:spPr>
              <a:xfrm>
                <a:off x="3293" y="4244"/>
                <a:ext cx="883" cy="883"/>
              </a:xfrm>
              <a:prstGeom prst="diamond">
                <a:avLst/>
              </a:prstGeom>
              <a:noFill/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</p:grpSp>
      </p:grpSp>
      <p:sp>
        <p:nvSpPr>
          <p:cNvPr id="38" name="文本框 37"/>
          <p:cNvSpPr txBox="1"/>
          <p:nvPr/>
        </p:nvSpPr>
        <p:spPr>
          <a:xfrm>
            <a:off x="5060315" y="795655"/>
            <a:ext cx="2035175" cy="1014730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zh-CN" altLang="en-US" sz="60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目录</a:t>
            </a:r>
            <a:endParaRPr lang="zh-CN" altLang="en-US" sz="6000">
              <a:solidFill>
                <a:srgbClr val="0F2E3E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5160010" y="1582420"/>
            <a:ext cx="1882775" cy="460375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en-US" altLang="zh-CN" sz="2400">
                <a:solidFill>
                  <a:srgbClr val="0F2E3E">
                    <a:alpha val="30000"/>
                  </a:srgbClr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CONTENTS</a:t>
            </a:r>
            <a:endParaRPr lang="en-US" altLang="zh-CN" sz="2400">
              <a:solidFill>
                <a:srgbClr val="0F2E3E">
                  <a:alpha val="30000"/>
                </a:srgbClr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5047615" y="795655"/>
            <a:ext cx="2035175" cy="1014730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zh-CN" altLang="en-US" sz="60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目录</a:t>
            </a:r>
            <a:endParaRPr lang="zh-CN" altLang="en-US" sz="6000">
              <a:solidFill>
                <a:srgbClr val="0F2E3E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5147310" y="1582420"/>
            <a:ext cx="1882775" cy="460375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en-US" altLang="zh-CN" sz="2400">
                <a:solidFill>
                  <a:srgbClr val="0F2E3E">
                    <a:alpha val="30000"/>
                  </a:srgbClr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CONTENTS</a:t>
            </a:r>
            <a:endParaRPr lang="en-US" altLang="zh-CN" sz="2400">
              <a:solidFill>
                <a:srgbClr val="0F2E3E">
                  <a:alpha val="30000"/>
                </a:srgbClr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grpSp>
        <p:nvGrpSpPr>
          <p:cNvPr id="50" name="组合 49"/>
          <p:cNvGrpSpPr/>
          <p:nvPr/>
        </p:nvGrpSpPr>
        <p:grpSpPr>
          <a:xfrm>
            <a:off x="4760595" y="3698240"/>
            <a:ext cx="3529330" cy="690245"/>
            <a:chOff x="3210" y="4136"/>
            <a:chExt cx="5558" cy="1087"/>
          </a:xfrm>
        </p:grpSpPr>
        <p:sp>
          <p:nvSpPr>
            <p:cNvPr id="52" name="文本框 51"/>
            <p:cNvSpPr txBox="1"/>
            <p:nvPr/>
          </p:nvSpPr>
          <p:spPr>
            <a:xfrm>
              <a:off x="4422" y="4136"/>
              <a:ext cx="4346" cy="725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schemeClr val="bg1">
                  <a:lumMod val="65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p>
              <a:pPr algn="l"/>
              <a:r>
                <a:rPr lang="zh-CN" altLang="en-US" sz="2400">
                  <a:solidFill>
                    <a:srgbClr val="0F2E3E"/>
                  </a:solidFill>
                  <a:latin typeface="思源黑体旧字形 Normal" panose="020B0400000000000000" charset="-128"/>
                  <a:ea typeface="思源黑体旧字形 Normal" panose="020B0400000000000000" charset="-128"/>
                </a:rPr>
                <a:t>校招员工篇</a:t>
              </a:r>
              <a:endParaRPr lang="zh-CN" altLang="en-US" sz="24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endParaRPr>
            </a:p>
          </p:txBody>
        </p:sp>
        <p:grpSp>
          <p:nvGrpSpPr>
            <p:cNvPr id="53" name="组合 52"/>
            <p:cNvGrpSpPr/>
            <p:nvPr/>
          </p:nvGrpSpPr>
          <p:grpSpPr>
            <a:xfrm>
              <a:off x="3210" y="4173"/>
              <a:ext cx="1050" cy="1050"/>
              <a:chOff x="3210" y="4173"/>
              <a:chExt cx="1050" cy="1050"/>
            </a:xfrm>
          </p:grpSpPr>
          <p:sp>
            <p:nvSpPr>
              <p:cNvPr id="54" name="菱形 53"/>
              <p:cNvSpPr/>
              <p:nvPr/>
            </p:nvSpPr>
            <p:spPr>
              <a:xfrm>
                <a:off x="3210" y="4173"/>
                <a:ext cx="1050" cy="1050"/>
              </a:xfrm>
              <a:prstGeom prst="diamond">
                <a:avLst/>
              </a:prstGeom>
              <a:solidFill>
                <a:srgbClr val="0F2E3E"/>
              </a:solidFill>
              <a:ln>
                <a:solidFill>
                  <a:srgbClr val="0F2E3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  <p:sp>
            <p:nvSpPr>
              <p:cNvPr id="55" name="文本框 54"/>
              <p:cNvSpPr txBox="1"/>
              <p:nvPr/>
            </p:nvSpPr>
            <p:spPr>
              <a:xfrm>
                <a:off x="3372" y="4372"/>
                <a:ext cx="840" cy="628"/>
              </a:xfrm>
              <a:prstGeom prst="rect">
                <a:avLst/>
              </a:prstGeom>
              <a:noFill/>
              <a:effectLst>
                <a:outerShdw blurRad="50800" dist="38100" dir="5400000" algn="t" rotWithShape="0">
                  <a:schemeClr val="bg1">
                    <a:lumMod val="65000"/>
                    <a:alpha val="40000"/>
                  </a:schemeClr>
                </a:outerShdw>
              </a:effectLst>
            </p:spPr>
            <p:txBody>
              <a:bodyPr wrap="square" rtlCol="0">
                <a:spAutoFit/>
              </a:bodyPr>
              <a:p>
                <a:pPr algn="l"/>
                <a:r>
                  <a:rPr lang="en-US" altLang="zh-CN" sz="2000">
                    <a:solidFill>
                      <a:srgbClr val="FFFFFF"/>
                    </a:solidFill>
                    <a:latin typeface="思源黑体旧字形 Normal" panose="020B0400000000000000" charset="-128"/>
                    <a:ea typeface="思源黑体旧字形 Normal" panose="020B0400000000000000" charset="-128"/>
                  </a:rPr>
                  <a:t>02</a:t>
                </a:r>
                <a:endParaRPr lang="en-US" altLang="zh-CN" sz="2000">
                  <a:solidFill>
                    <a:srgbClr val="FFFFFF"/>
                  </a:solidFill>
                  <a:latin typeface="思源黑体旧字形 Normal" panose="020B0400000000000000" charset="-128"/>
                  <a:ea typeface="思源黑体旧字形 Normal" panose="020B0400000000000000" charset="-128"/>
                </a:endParaRPr>
              </a:p>
            </p:txBody>
          </p:sp>
          <p:sp>
            <p:nvSpPr>
              <p:cNvPr id="56" name="菱形 55"/>
              <p:cNvSpPr/>
              <p:nvPr/>
            </p:nvSpPr>
            <p:spPr>
              <a:xfrm>
                <a:off x="3293" y="4244"/>
                <a:ext cx="883" cy="883"/>
              </a:xfrm>
              <a:prstGeom prst="diamond">
                <a:avLst/>
              </a:prstGeom>
              <a:noFill/>
              <a:ln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altLang="zh-CN"/>
              </a:p>
            </p:txBody>
          </p:sp>
        </p:grpSp>
      </p:grpSp>
      <p:sp>
        <p:nvSpPr>
          <p:cNvPr id="63" name="文本框 62"/>
          <p:cNvSpPr txBox="1"/>
          <p:nvPr/>
        </p:nvSpPr>
        <p:spPr>
          <a:xfrm>
            <a:off x="5039360" y="786765"/>
            <a:ext cx="2035175" cy="1014730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zh-CN" altLang="en-US" sz="6000">
                <a:solidFill>
                  <a:srgbClr val="0F2E3E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目录</a:t>
            </a:r>
            <a:endParaRPr lang="zh-CN" altLang="en-US" sz="6000">
              <a:solidFill>
                <a:srgbClr val="0F2E3E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5139055" y="1573530"/>
            <a:ext cx="1882775" cy="460375"/>
          </a:xfrm>
          <a:prstGeom prst="rect">
            <a:avLst/>
          </a:prstGeom>
          <a:noFill/>
          <a:effectLst>
            <a:outerShdw blurRad="50800" dist="38100" dir="5400000" algn="t" rotWithShape="0">
              <a:schemeClr val="bg1">
                <a:lumMod val="65000"/>
                <a:alpha val="40000"/>
              </a:scheme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en-US" altLang="zh-CN" sz="2400">
                <a:solidFill>
                  <a:srgbClr val="0F2E3E">
                    <a:alpha val="30000"/>
                  </a:srgbClr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CONTENTS</a:t>
            </a:r>
            <a:endParaRPr lang="en-US" altLang="zh-CN" sz="2400">
              <a:solidFill>
                <a:srgbClr val="0F2E3E">
                  <a:alpha val="30000"/>
                </a:srgbClr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610" y="1289761"/>
            <a:ext cx="466153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一、档案转入（非应届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毕业生）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036" y="1930273"/>
            <a:ext cx="10085705" cy="323596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非应届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毕业生：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1</a:t>
            </a: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.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点击顺德人才中心网站（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hlinkClick r:id="rId1"/>
              </a:rPr>
              <a:t>http://sdrc.shunde.gov.cn/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）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marR="13335" indent="219710">
              <a:lnSpc>
                <a:spcPts val="3240"/>
              </a:lnSpc>
              <a:spcBef>
                <a:spcPts val="285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首页业务栏—“档案管理”—“档案服务”，注册并登陆后，点击个人页面首页—“档案调动”， </a:t>
            </a:r>
            <a:r>
              <a:rPr lang="zh-CN" altLang="en-US" sz="1800" b="1">
                <a:solidFill>
                  <a:srgbClr val="FF0000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仔细阅读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“流动人员档案调动办事流程”及具体办事流程。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marR="5080">
              <a:lnSpc>
                <a:spcPct val="150000"/>
              </a:lnSpc>
              <a:spcBef>
                <a:spcPts val="5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2</a:t>
            </a: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.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点击“</a:t>
            </a:r>
            <a:r>
              <a:rPr lang="zh-CN" altLang="en-US" sz="1800" b="1">
                <a:solidFill>
                  <a:srgbClr val="FF0000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区外调入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”，填写《佛山市顺德区流动人员信息登记表》。如填写过程中有任何疑问，可 点击“保存”并离开。再次登录个人页面首页，可在“待办信息”栏点击表格名称返回该表格页面。 如确认填写无误后，可点击“下一步”。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610" y="1289761"/>
            <a:ext cx="466153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一、档案转入（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  <a:sym typeface="+mn-ea"/>
              </a:rPr>
              <a:t>非应届毕业生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篇）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290" y="1930400"/>
            <a:ext cx="10721340" cy="348107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3</a:t>
            </a: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.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可选择办理入户。根据需求是否登记入户。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4</a:t>
            </a: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.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“调动申报情况预览”界面，再次核实提交的信息，如信息有误，可重新填写；点击“确认无误，点击申报”，该申报信息将提交至审批信息平台，工作人员将于10个工作日内审核，请主动通过“调入审批情况”查看审批结果。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5</a:t>
            </a: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.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查看审批结果。如审批不通过，根据“调入审批情况”原因及提示，再次进行申报。如审批通过，根据系统提示进行操作，申请表打印盖公章。并通过申请网页打印《佛山市顺德区流动人员商调函》。  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6</a:t>
            </a: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.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凭《佛山市顺德区流动人员商调函》到原人事档案所在地办理人事档案转出即可。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560" y="1289685"/>
            <a:ext cx="614616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二、申报所需资料（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  <a:sym typeface="+mn-ea"/>
              </a:rPr>
              <a:t>非应届毕业生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篇）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036" y="1930273"/>
            <a:ext cx="10085705" cy="418655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（一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）所需资料：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298450" indent="-285750">
              <a:lnSpc>
                <a:spcPct val="100000"/>
              </a:lnSpc>
              <a:spcBef>
                <a:spcPts val="1180"/>
              </a:spcBef>
              <a:buFont typeface="Arial" panose="020B0604020202020204" pitchFamily="34" charset="0"/>
              <a:buChar char="•"/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《中华人民共和国居民身份证》原件；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298450" indent="-285750" fontAlgn="auto">
              <a:lnSpc>
                <a:spcPct val="150000"/>
              </a:lnSpc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《佛山市顺德区流动人员信息登记表》一份纸质原件（以工作单位在顺德为条件申请的，调入单位 必需盖章；若调入主管部门不是顺德人才服务中心的，调入单位及主管部门都必须盖好章；表格中的调出单位及主管部门栏均可以不盖章）；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298450" indent="-285750" fontAlgn="auto">
              <a:lnSpc>
                <a:spcPct val="150000"/>
              </a:lnSpc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《居民户口簿》（工作单位不在顺德，但为顺德户籍需出具）；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298450" indent="-285750" fontAlgn="auto">
              <a:lnSpc>
                <a:spcPct val="150000"/>
              </a:lnSpc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调出档案主管部门需为政府人事部门（组织部/人力资源和社会保障局/人才中心）（如是有人事立 户证的大型企业，或者是国有独资企业，需提供人事立户证复印件，或者是能够证明企业类型是国 有独资企业的营业执照、税务登记证等证件，且必须有机要渠道转递档案）。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610" y="1289761"/>
            <a:ext cx="466153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三、档案转入（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应届毕业生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篇）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036" y="1930273"/>
            <a:ext cx="10085705" cy="265049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1.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（登录 sdrc.shunde.gov.cn （顺德人才发展服务中心）网站首页；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“档案管理”—“毕业生服务”-“网上申报入口”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2.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点击“注册”（本系统建议使用IE9以上版本或QQ浏览器（极速模式），根据提示填写个人信息， 返回登录页。根据注册时的身份证号码及密码登录；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464048" y="4083303"/>
            <a:ext cx="6315710" cy="2392680"/>
            <a:chOff x="5017008" y="3499103"/>
            <a:chExt cx="6315710" cy="2392680"/>
          </a:xfrm>
        </p:grpSpPr>
        <p:pic>
          <p:nvPicPr>
            <p:cNvPr id="3" name="object 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5794248" y="3499103"/>
              <a:ext cx="5538215" cy="2392680"/>
            </a:xfrm>
            <a:prstGeom prst="rect">
              <a:avLst/>
            </a:prstGeom>
          </p:spPr>
        </p:pic>
        <p:sp>
          <p:nvSpPr>
            <p:cNvPr id="4" name="object 7"/>
            <p:cNvSpPr/>
            <p:nvPr/>
          </p:nvSpPr>
          <p:spPr>
            <a:xfrm>
              <a:off x="5023104" y="4303775"/>
              <a:ext cx="509270" cy="304800"/>
            </a:xfrm>
            <a:custGeom>
              <a:avLst/>
              <a:gdLst/>
              <a:ahLst/>
              <a:cxnLst/>
              <a:rect l="l" t="t" r="r" b="b"/>
              <a:pathLst>
                <a:path w="509270" h="304800">
                  <a:moveTo>
                    <a:pt x="356616" y="0"/>
                  </a:moveTo>
                  <a:lnTo>
                    <a:pt x="356616" y="76200"/>
                  </a:lnTo>
                  <a:lnTo>
                    <a:pt x="0" y="76200"/>
                  </a:lnTo>
                  <a:lnTo>
                    <a:pt x="0" y="228600"/>
                  </a:lnTo>
                  <a:lnTo>
                    <a:pt x="356616" y="228600"/>
                  </a:lnTo>
                  <a:lnTo>
                    <a:pt x="356616" y="304800"/>
                  </a:lnTo>
                  <a:lnTo>
                    <a:pt x="509016" y="152400"/>
                  </a:lnTo>
                  <a:lnTo>
                    <a:pt x="356616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p/>
          </p:txBody>
        </p:sp>
        <p:sp>
          <p:nvSpPr>
            <p:cNvPr id="8" name="object 8"/>
            <p:cNvSpPr/>
            <p:nvPr/>
          </p:nvSpPr>
          <p:spPr>
            <a:xfrm>
              <a:off x="5023104" y="4303775"/>
              <a:ext cx="509270" cy="304800"/>
            </a:xfrm>
            <a:custGeom>
              <a:avLst/>
              <a:gdLst/>
              <a:ahLst/>
              <a:cxnLst/>
              <a:rect l="l" t="t" r="r" b="b"/>
              <a:pathLst>
                <a:path w="509270" h="304800">
                  <a:moveTo>
                    <a:pt x="0" y="76200"/>
                  </a:moveTo>
                  <a:lnTo>
                    <a:pt x="356616" y="76200"/>
                  </a:lnTo>
                  <a:lnTo>
                    <a:pt x="356616" y="0"/>
                  </a:lnTo>
                  <a:lnTo>
                    <a:pt x="509016" y="152400"/>
                  </a:lnTo>
                  <a:lnTo>
                    <a:pt x="356616" y="304800"/>
                  </a:lnTo>
                  <a:lnTo>
                    <a:pt x="356616" y="228600"/>
                  </a:lnTo>
                  <a:lnTo>
                    <a:pt x="0" y="228600"/>
                  </a:lnTo>
                  <a:lnTo>
                    <a:pt x="0" y="76200"/>
                  </a:lnTo>
                  <a:close/>
                </a:path>
              </a:pathLst>
            </a:custGeom>
            <a:ln w="12192">
              <a:solidFill>
                <a:srgbClr val="BB8B00"/>
              </a:solidFill>
            </a:ln>
          </p:spPr>
          <p:txBody>
            <a:bodyPr wrap="square" lIns="0" tIns="0" rIns="0" bIns="0" rtlCol="0"/>
            <a:p/>
          </p:txBody>
        </p:sp>
      </p:grpSp>
      <p:sp>
        <p:nvSpPr>
          <p:cNvPr id="9" name="文本框 8"/>
          <p:cNvSpPr txBox="1"/>
          <p:nvPr/>
        </p:nvSpPr>
        <p:spPr>
          <a:xfrm>
            <a:off x="457835" y="4772660"/>
            <a:ext cx="488188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sym typeface="+mn-ea"/>
              </a:rPr>
              <a:t>3.点击左侧栏“毕业生接收报道”-填写表格；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610" y="1289761"/>
            <a:ext cx="466153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三、档案转入（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应届毕业生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篇）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6001" y="1864868"/>
            <a:ext cx="10085705" cy="112141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4.填写《佛山市顺德区毕业生信息登记表》；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注意：非顺德生源（省外）生成的表格参考如图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grpSp>
        <p:nvGrpSpPr>
          <p:cNvPr id="2" name="object 9"/>
          <p:cNvGrpSpPr/>
          <p:nvPr/>
        </p:nvGrpSpPr>
        <p:grpSpPr>
          <a:xfrm>
            <a:off x="249936" y="3178048"/>
            <a:ext cx="8848852" cy="2965704"/>
            <a:chOff x="249936" y="3178048"/>
            <a:chExt cx="8848852" cy="2965704"/>
          </a:xfrm>
        </p:grpSpPr>
        <p:pic>
          <p:nvPicPr>
            <p:cNvPr id="10" name="object 10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8859774" y="3755136"/>
              <a:ext cx="239014" cy="18541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9936" y="3178048"/>
              <a:ext cx="5141976" cy="2965704"/>
            </a:xfrm>
            <a:prstGeom prst="rect">
              <a:avLst/>
            </a:prstGeom>
          </p:spPr>
        </p:pic>
      </p:grpSp>
      <p:grpSp>
        <p:nvGrpSpPr>
          <p:cNvPr id="12" name="object 3"/>
          <p:cNvGrpSpPr/>
          <p:nvPr/>
        </p:nvGrpSpPr>
        <p:grpSpPr>
          <a:xfrm>
            <a:off x="5990335" y="1537589"/>
            <a:ext cx="4974336" cy="4532376"/>
            <a:chOff x="5964935" y="1440434"/>
            <a:chExt cx="4974336" cy="4532376"/>
          </a:xfrm>
        </p:grpSpPr>
        <p:sp>
          <p:nvSpPr>
            <p:cNvPr id="13" name="object 4"/>
            <p:cNvSpPr/>
            <p:nvPr/>
          </p:nvSpPr>
          <p:spPr>
            <a:xfrm>
              <a:off x="5964935" y="3732784"/>
              <a:ext cx="509270" cy="302260"/>
            </a:xfrm>
            <a:custGeom>
              <a:avLst/>
              <a:gdLst/>
              <a:ahLst/>
              <a:cxnLst/>
              <a:rect l="l" t="t" r="r" b="b"/>
              <a:pathLst>
                <a:path w="509270" h="302260">
                  <a:moveTo>
                    <a:pt x="358139" y="0"/>
                  </a:moveTo>
                  <a:lnTo>
                    <a:pt x="358139" y="75437"/>
                  </a:lnTo>
                  <a:lnTo>
                    <a:pt x="0" y="75437"/>
                  </a:lnTo>
                  <a:lnTo>
                    <a:pt x="0" y="226313"/>
                  </a:lnTo>
                  <a:lnTo>
                    <a:pt x="358139" y="226313"/>
                  </a:lnTo>
                  <a:lnTo>
                    <a:pt x="358139" y="301751"/>
                  </a:lnTo>
                  <a:lnTo>
                    <a:pt x="509015" y="150875"/>
                  </a:lnTo>
                  <a:lnTo>
                    <a:pt x="35813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p/>
          </p:txBody>
        </p:sp>
        <p:sp>
          <p:nvSpPr>
            <p:cNvPr id="14" name="object 5"/>
            <p:cNvSpPr/>
            <p:nvPr/>
          </p:nvSpPr>
          <p:spPr>
            <a:xfrm>
              <a:off x="5964935" y="3732784"/>
              <a:ext cx="509270" cy="302260"/>
            </a:xfrm>
            <a:custGeom>
              <a:avLst/>
              <a:gdLst/>
              <a:ahLst/>
              <a:cxnLst/>
              <a:rect l="l" t="t" r="r" b="b"/>
              <a:pathLst>
                <a:path w="509270" h="302260">
                  <a:moveTo>
                    <a:pt x="0" y="75437"/>
                  </a:moveTo>
                  <a:lnTo>
                    <a:pt x="358139" y="75437"/>
                  </a:lnTo>
                  <a:lnTo>
                    <a:pt x="358139" y="0"/>
                  </a:lnTo>
                  <a:lnTo>
                    <a:pt x="509015" y="150875"/>
                  </a:lnTo>
                  <a:lnTo>
                    <a:pt x="358139" y="301751"/>
                  </a:lnTo>
                  <a:lnTo>
                    <a:pt x="358139" y="226313"/>
                  </a:lnTo>
                  <a:lnTo>
                    <a:pt x="0" y="226313"/>
                  </a:lnTo>
                  <a:lnTo>
                    <a:pt x="0" y="75437"/>
                  </a:lnTo>
                  <a:close/>
                </a:path>
              </a:pathLst>
            </a:custGeom>
            <a:ln w="12192">
              <a:solidFill>
                <a:srgbClr val="BB8B00"/>
              </a:solidFill>
            </a:ln>
          </p:spPr>
          <p:txBody>
            <a:bodyPr wrap="square" lIns="0" tIns="0" rIns="0" bIns="0" rtlCol="0"/>
            <a:p/>
          </p:txBody>
        </p:sp>
        <p:pic>
          <p:nvPicPr>
            <p:cNvPr id="15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12151" y="1440434"/>
              <a:ext cx="3627120" cy="4532376"/>
            </a:xfrm>
            <a:prstGeom prst="rect">
              <a:avLst/>
            </a:prstGeom>
          </p:spPr>
        </p:pic>
        <p:sp>
          <p:nvSpPr>
            <p:cNvPr id="16" name="object 7"/>
            <p:cNvSpPr/>
            <p:nvPr/>
          </p:nvSpPr>
          <p:spPr>
            <a:xfrm>
              <a:off x="7985759" y="3974591"/>
              <a:ext cx="2715895" cy="335280"/>
            </a:xfrm>
            <a:custGeom>
              <a:avLst/>
              <a:gdLst/>
              <a:ahLst/>
              <a:cxnLst/>
              <a:rect l="l" t="t" r="r" b="b"/>
              <a:pathLst>
                <a:path w="2715895" h="335279">
                  <a:moveTo>
                    <a:pt x="1597152" y="329184"/>
                  </a:moveTo>
                  <a:lnTo>
                    <a:pt x="2715768" y="329184"/>
                  </a:lnTo>
                  <a:lnTo>
                    <a:pt x="2715768" y="0"/>
                  </a:lnTo>
                  <a:lnTo>
                    <a:pt x="1597152" y="0"/>
                  </a:lnTo>
                  <a:lnTo>
                    <a:pt x="1597152" y="329184"/>
                  </a:lnTo>
                  <a:close/>
                </a:path>
                <a:path w="2715895" h="335279">
                  <a:moveTo>
                    <a:pt x="0" y="335280"/>
                  </a:moveTo>
                  <a:lnTo>
                    <a:pt x="1121663" y="335280"/>
                  </a:lnTo>
                  <a:lnTo>
                    <a:pt x="1121663" y="3048"/>
                  </a:lnTo>
                  <a:lnTo>
                    <a:pt x="0" y="3048"/>
                  </a:lnTo>
                  <a:lnTo>
                    <a:pt x="0" y="335280"/>
                  </a:lnTo>
                  <a:close/>
                </a:path>
              </a:pathLst>
            </a:custGeom>
            <a:ln w="18288">
              <a:solidFill>
                <a:srgbClr val="FF0000"/>
              </a:solidFill>
            </a:ln>
          </p:spPr>
          <p:txBody>
            <a:bodyPr wrap="square" lIns="0" tIns="0" rIns="0" bIns="0" rtlCol="0"/>
            <a:p/>
          </p:txBody>
        </p:sp>
      </p:grpSp>
      <p:sp>
        <p:nvSpPr>
          <p:cNvPr id="19" name="文本框 18"/>
          <p:cNvSpPr txBox="1"/>
          <p:nvPr/>
        </p:nvSpPr>
        <p:spPr>
          <a:xfrm>
            <a:off x="8011160" y="4131945"/>
            <a:ext cx="1048385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900" b="1">
                <a:solidFill>
                  <a:srgbClr val="FF0000"/>
                </a:solidFill>
              </a:rPr>
              <a:t>此处为合同主体</a:t>
            </a:r>
            <a:endParaRPr lang="zh-CN" altLang="en-US" sz="900" b="1">
              <a:solidFill>
                <a:srgbClr val="FF0000"/>
              </a:solidFill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610" y="1289761"/>
            <a:ext cx="466153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三、档案转入（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应届毕业生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篇）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036" y="1930273"/>
            <a:ext cx="10085705" cy="223456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5.如填写信息确认无误，点击“下一步”；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若是顺德生源，主管部门为人才中心可提交后直接打印接收函，办理报到手续；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若不是顺德生源，需要下载打印《佛山市顺德区毕业生信息登记表》申报人自行签名，发送扫描版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PDF格式至人事穆会平邮箱（</a:t>
            </a: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muhuiping@mail.neu.edu.cn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）。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78560" y="4668520"/>
            <a:ext cx="4544695" cy="14789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12700" algn="l">
              <a:lnSpc>
                <a:spcPct val="150000"/>
              </a:lnSpc>
              <a:spcBef>
                <a:spcPts val="1100"/>
              </a:spcBef>
              <a:buClrTx/>
              <a:buSzTx/>
              <a:buFontTx/>
            </a:pPr>
            <a:r>
              <a:rPr lang="zh-CN" altLang="en-US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sym typeface="+mn-ea"/>
              </a:rPr>
              <a:t>邮件主题为“XX学校XXX同学申请办理档案”， 内容为：学生姓名、电话</a:t>
            </a:r>
            <a:endParaRPr lang="zh-CN" altLang="en-US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algn="l">
              <a:lnSpc>
                <a:spcPct val="150000"/>
              </a:lnSpc>
              <a:spcBef>
                <a:spcPts val="1100"/>
              </a:spcBef>
              <a:buClrTx/>
              <a:buSzTx/>
              <a:buFontTx/>
            </a:pPr>
            <a:endParaRPr lang="zh-CN" altLang="en-US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grpSp>
        <p:nvGrpSpPr>
          <p:cNvPr id="4" name="object 3"/>
          <p:cNvGrpSpPr/>
          <p:nvPr/>
        </p:nvGrpSpPr>
        <p:grpSpPr>
          <a:xfrm>
            <a:off x="3064890" y="3713099"/>
            <a:ext cx="8190230" cy="2849880"/>
            <a:chOff x="3038855" y="3102864"/>
            <a:chExt cx="8190230" cy="2849880"/>
          </a:xfrm>
        </p:grpSpPr>
        <p:sp>
          <p:nvSpPr>
            <p:cNvPr id="5" name="object 4"/>
            <p:cNvSpPr/>
            <p:nvPr/>
          </p:nvSpPr>
          <p:spPr>
            <a:xfrm>
              <a:off x="3044951" y="3648456"/>
              <a:ext cx="304800" cy="509270"/>
            </a:xfrm>
            <a:custGeom>
              <a:avLst/>
              <a:gdLst/>
              <a:ahLst/>
              <a:cxnLst/>
              <a:rect l="l" t="t" r="r" b="b"/>
              <a:pathLst>
                <a:path w="304800" h="509270">
                  <a:moveTo>
                    <a:pt x="228600" y="0"/>
                  </a:moveTo>
                  <a:lnTo>
                    <a:pt x="76200" y="0"/>
                  </a:lnTo>
                  <a:lnTo>
                    <a:pt x="76200" y="356616"/>
                  </a:lnTo>
                  <a:lnTo>
                    <a:pt x="0" y="356616"/>
                  </a:lnTo>
                  <a:lnTo>
                    <a:pt x="152400" y="509016"/>
                  </a:lnTo>
                  <a:lnTo>
                    <a:pt x="304800" y="356616"/>
                  </a:lnTo>
                  <a:lnTo>
                    <a:pt x="228600" y="356616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p/>
          </p:txBody>
        </p:sp>
        <p:sp>
          <p:nvSpPr>
            <p:cNvPr id="8" name="object 5"/>
            <p:cNvSpPr/>
            <p:nvPr/>
          </p:nvSpPr>
          <p:spPr>
            <a:xfrm>
              <a:off x="3044951" y="3648456"/>
              <a:ext cx="304800" cy="509270"/>
            </a:xfrm>
            <a:custGeom>
              <a:avLst/>
              <a:gdLst/>
              <a:ahLst/>
              <a:cxnLst/>
              <a:rect l="l" t="t" r="r" b="b"/>
              <a:pathLst>
                <a:path w="304800" h="509270">
                  <a:moveTo>
                    <a:pt x="228600" y="0"/>
                  </a:moveTo>
                  <a:lnTo>
                    <a:pt x="228600" y="356616"/>
                  </a:lnTo>
                  <a:lnTo>
                    <a:pt x="304800" y="356616"/>
                  </a:lnTo>
                  <a:lnTo>
                    <a:pt x="152400" y="509016"/>
                  </a:lnTo>
                  <a:lnTo>
                    <a:pt x="0" y="356616"/>
                  </a:lnTo>
                  <a:lnTo>
                    <a:pt x="76200" y="356616"/>
                  </a:lnTo>
                  <a:lnTo>
                    <a:pt x="76200" y="0"/>
                  </a:lnTo>
                  <a:lnTo>
                    <a:pt x="228600" y="0"/>
                  </a:lnTo>
                  <a:close/>
                </a:path>
              </a:pathLst>
            </a:custGeom>
            <a:ln w="12192">
              <a:solidFill>
                <a:srgbClr val="BB8B00"/>
              </a:solidFill>
            </a:ln>
          </p:spPr>
          <p:txBody>
            <a:bodyPr wrap="square" lIns="0" tIns="0" rIns="0" bIns="0" rtlCol="0"/>
            <a:p/>
          </p:txBody>
        </p:sp>
        <p:pic>
          <p:nvPicPr>
            <p:cNvPr id="9" name="object 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352032" y="3102864"/>
              <a:ext cx="4876800" cy="2849880"/>
            </a:xfrm>
            <a:prstGeom prst="rect">
              <a:avLst/>
            </a:prstGeom>
          </p:spPr>
        </p:pic>
      </p:grp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object 6"/>
          <p:cNvSpPr txBox="1">
            <a:spLocks noGrp="1"/>
          </p:cNvSpPr>
          <p:nvPr/>
        </p:nvSpPr>
        <p:spPr>
          <a:xfrm>
            <a:off x="1178610" y="1289761"/>
            <a:ext cx="4661535" cy="382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微软雅黑" panose="020B0503020204020204" charset="-122"/>
                <a:ea typeface="+mj-ea"/>
                <a:cs typeface="微软雅黑" panose="020B0503020204020204" charset="-122"/>
              </a:defRPr>
            </a:lvl1pPr>
          </a:lstStyle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三、档案转入（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  <a:sym typeface="+mn-ea"/>
              </a:rPr>
              <a:t>应届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毕业生</a:t>
            </a:r>
            <a:r>
              <a:rPr lang="zh-CN" altLang="en-US" sz="24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  <a:cs typeface="+mn-cs"/>
              </a:rPr>
              <a:t>篇）</a:t>
            </a:r>
            <a:endParaRPr lang="zh-CN" altLang="en-US" sz="24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2036" y="1930273"/>
            <a:ext cx="10085705" cy="181483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6</a:t>
            </a:r>
            <a:r>
              <a:rPr lang="en-US" altLang="zh-CN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.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单位</a:t>
            </a:r>
            <a:r>
              <a:rPr lang="zh-CN" altLang="en-US" sz="1800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盖好章之后，邮件回复。自行上传文件，如果审批有问题，会显示具体原因；审批通过后，  可自行下载接收函；（成功申报即日起10个工作日进行资料审核，请留意结果）</a:t>
            </a: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5850890">
              <a:lnSpc>
                <a:spcPct val="100000"/>
              </a:lnSpc>
              <a:spcBef>
                <a:spcPts val="5"/>
              </a:spcBef>
            </a:pPr>
            <a:endParaRPr lang="zh-CN" altLang="en-US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  <a:p>
            <a:pPr marL="12700" fontAlgn="auto">
              <a:lnSpc>
                <a:spcPct val="150000"/>
              </a:lnSpc>
              <a:spcBef>
                <a:spcPts val="1100"/>
              </a:spcBef>
            </a:pPr>
            <a:endParaRPr lang="zh-CN" altLang="en-US" sz="1800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57505" y="3401059"/>
            <a:ext cx="5236464" cy="2883408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5981065" y="3745230"/>
            <a:ext cx="53098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1B516D"/>
                </a:solidFill>
                <a:latin typeface="思源黑体旧字形 Normal" panose="020B0400000000000000" charset="-128"/>
                <a:ea typeface="思源黑体旧字形 Normal" panose="020B0400000000000000" charset="-128"/>
              </a:rPr>
              <a:t>注：接收函用于学校确认去向，请自行与学校联系，提供自己的接收函</a:t>
            </a:r>
            <a:endParaRPr lang="zh-CN" altLang="en-US">
              <a:solidFill>
                <a:srgbClr val="1B516D"/>
              </a:solidFill>
              <a:latin typeface="思源黑体旧字形 Normal" panose="020B0400000000000000" charset="-128"/>
              <a:ea typeface="思源黑体旧字形 Normal" panose="020B0400000000000000" charset="-128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3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3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3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3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8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1943</Words>
  <Application>WPS 演示</Application>
  <PresentationFormat>宽屏</PresentationFormat>
  <Paragraphs>118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思源黑体旧字形 Normal</vt:lpstr>
      <vt:lpstr>黑体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穆会平</cp:lastModifiedBy>
  <cp:revision>62</cp:revision>
  <dcterms:created xsi:type="dcterms:W3CDTF">2019-06-19T02:08:00Z</dcterms:created>
  <dcterms:modified xsi:type="dcterms:W3CDTF">2021-05-20T07:57:34Z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EE68956DE43F40B2896FB3F89C3DDC6B</vt:lpwstr>
  </property>
</Properties>
</file>