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256" r:id="rId3"/>
    <p:sldId id="258" r:id="rId5"/>
    <p:sldId id="279" r:id="rId6"/>
    <p:sldId id="280" r:id="rId7"/>
    <p:sldId id="299" r:id="rId8"/>
    <p:sldId id="281" r:id="rId9"/>
    <p:sldId id="295" r:id="rId10"/>
    <p:sldId id="296" r:id="rId11"/>
    <p:sldId id="301" r:id="rId12"/>
    <p:sldId id="25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FFFFFF"/>
    <a:srgbClr val="0F2E3E"/>
    <a:srgbClr val="1B516D"/>
    <a:srgbClr val="FBBFBF"/>
    <a:srgbClr val="6FA3B1"/>
    <a:srgbClr val="F6807E"/>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74"/>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6" name="矩形 5"/>
          <p:cNvSpPr/>
          <p:nvPr userDrawn="1"/>
        </p:nvSpPr>
        <p:spPr>
          <a:xfrm>
            <a:off x="0" y="0"/>
            <a:ext cx="12204065" cy="6881495"/>
          </a:xfrm>
          <a:prstGeom prst="rect">
            <a:avLst/>
          </a:prstGeom>
          <a:pattFill prst="dotGrid">
            <a:fgClr>
              <a:srgbClr val="1B516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userDrawn="1"/>
        </p:nvSpPr>
        <p:spPr>
          <a:xfrm>
            <a:off x="0" y="0"/>
            <a:ext cx="12204065" cy="6881495"/>
          </a:xfrm>
          <a:prstGeom prst="rect">
            <a:avLst/>
          </a:prstGeom>
          <a:solidFill>
            <a:srgbClr val="FFFFF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0" name="组合 19"/>
          <p:cNvGrpSpPr/>
          <p:nvPr userDrawn="1"/>
        </p:nvGrpSpPr>
        <p:grpSpPr>
          <a:xfrm>
            <a:off x="-11430" y="-11430"/>
            <a:ext cx="2202180" cy="2202180"/>
            <a:chOff x="0" y="0"/>
            <a:chExt cx="3468" cy="3468"/>
          </a:xfrm>
        </p:grpSpPr>
        <p:sp>
          <p:nvSpPr>
            <p:cNvPr id="12" name="任意多边形 11"/>
            <p:cNvSpPr/>
            <p:nvPr userDrawn="1"/>
          </p:nvSpPr>
          <p:spPr>
            <a:xfrm rot="5400000">
              <a:off x="0" y="0"/>
              <a:ext cx="3468" cy="346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3468" h="3468">
                  <a:moveTo>
                    <a:pt x="1533" y="2318"/>
                  </a:moveTo>
                  <a:cubicBezTo>
                    <a:pt x="1357" y="2318"/>
                    <a:pt x="1215" y="2460"/>
                    <a:pt x="1215" y="2636"/>
                  </a:cubicBezTo>
                  <a:cubicBezTo>
                    <a:pt x="1215" y="2812"/>
                    <a:pt x="1357" y="2954"/>
                    <a:pt x="1533" y="2954"/>
                  </a:cubicBezTo>
                  <a:cubicBezTo>
                    <a:pt x="1709" y="2954"/>
                    <a:pt x="1851" y="2812"/>
                    <a:pt x="1851" y="2636"/>
                  </a:cubicBezTo>
                  <a:cubicBezTo>
                    <a:pt x="1851" y="2460"/>
                    <a:pt x="1709" y="2318"/>
                    <a:pt x="1533" y="2318"/>
                  </a:cubicBezTo>
                  <a:close/>
                  <a:moveTo>
                    <a:pt x="709" y="1416"/>
                  </a:moveTo>
                  <a:cubicBezTo>
                    <a:pt x="533" y="1416"/>
                    <a:pt x="391" y="1558"/>
                    <a:pt x="391" y="1734"/>
                  </a:cubicBezTo>
                  <a:cubicBezTo>
                    <a:pt x="391" y="1910"/>
                    <a:pt x="533" y="2052"/>
                    <a:pt x="709" y="2052"/>
                  </a:cubicBezTo>
                  <a:cubicBezTo>
                    <a:pt x="885" y="2052"/>
                    <a:pt x="1027" y="1910"/>
                    <a:pt x="1027" y="1734"/>
                  </a:cubicBezTo>
                  <a:cubicBezTo>
                    <a:pt x="1027" y="1558"/>
                    <a:pt x="885" y="1416"/>
                    <a:pt x="709" y="1416"/>
                  </a:cubicBezTo>
                  <a:close/>
                  <a:moveTo>
                    <a:pt x="0" y="0"/>
                  </a:moveTo>
                  <a:lnTo>
                    <a:pt x="3468" y="3468"/>
                  </a:lnTo>
                  <a:lnTo>
                    <a:pt x="0" y="3468"/>
                  </a:lnTo>
                  <a:lnTo>
                    <a:pt x="0" y="0"/>
                  </a:lnTo>
                  <a:close/>
                </a:path>
              </a:pathLst>
            </a:custGeom>
            <a:solidFill>
              <a:srgbClr val="0F2E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5" name="椭圆 14"/>
            <p:cNvSpPr/>
            <p:nvPr userDrawn="1"/>
          </p:nvSpPr>
          <p:spPr>
            <a:xfrm>
              <a:off x="1416" y="391"/>
              <a:ext cx="636" cy="636"/>
            </a:xfrm>
            <a:prstGeom prst="ellipse">
              <a:avLst/>
            </a:prstGeom>
            <a:noFill/>
            <a:ln w="38100">
              <a:solidFill>
                <a:srgbClr val="C8C8C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userDrawn="1"/>
          </p:nvSpPr>
          <p:spPr>
            <a:xfrm>
              <a:off x="515" y="1216"/>
              <a:ext cx="636" cy="636"/>
            </a:xfrm>
            <a:prstGeom prst="ellipse">
              <a:avLst/>
            </a:prstGeom>
            <a:noFill/>
            <a:ln w="38100">
              <a:solidFill>
                <a:srgbClr val="C8C8C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0" y="0"/>
            <a:ext cx="12204065" cy="6881495"/>
          </a:xfrm>
          <a:prstGeom prst="rect">
            <a:avLst/>
          </a:prstGeom>
          <a:pattFill prst="dotGrid">
            <a:fgClr>
              <a:srgbClr val="1B516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userDrawn="1"/>
        </p:nvSpPr>
        <p:spPr>
          <a:xfrm>
            <a:off x="0" y="-12065"/>
            <a:ext cx="12204065" cy="6881495"/>
          </a:xfrm>
          <a:prstGeom prst="rect">
            <a:avLst/>
          </a:prstGeom>
          <a:solidFill>
            <a:srgbClr val="FFFFF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0" name="组合 19"/>
          <p:cNvGrpSpPr/>
          <p:nvPr userDrawn="1"/>
        </p:nvGrpSpPr>
        <p:grpSpPr>
          <a:xfrm>
            <a:off x="-11430" y="-11430"/>
            <a:ext cx="2202180" cy="2202180"/>
            <a:chOff x="0" y="0"/>
            <a:chExt cx="3468" cy="3468"/>
          </a:xfrm>
        </p:grpSpPr>
        <p:sp>
          <p:nvSpPr>
            <p:cNvPr id="12" name="任意多边形 11"/>
            <p:cNvSpPr/>
            <p:nvPr userDrawn="1"/>
          </p:nvSpPr>
          <p:spPr>
            <a:xfrm rot="5400000">
              <a:off x="0" y="0"/>
              <a:ext cx="3468" cy="3468"/>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3468" h="3468">
                  <a:moveTo>
                    <a:pt x="1533" y="2318"/>
                  </a:moveTo>
                  <a:cubicBezTo>
                    <a:pt x="1357" y="2318"/>
                    <a:pt x="1215" y="2460"/>
                    <a:pt x="1215" y="2636"/>
                  </a:cubicBezTo>
                  <a:cubicBezTo>
                    <a:pt x="1215" y="2812"/>
                    <a:pt x="1357" y="2954"/>
                    <a:pt x="1533" y="2954"/>
                  </a:cubicBezTo>
                  <a:cubicBezTo>
                    <a:pt x="1709" y="2954"/>
                    <a:pt x="1851" y="2812"/>
                    <a:pt x="1851" y="2636"/>
                  </a:cubicBezTo>
                  <a:cubicBezTo>
                    <a:pt x="1851" y="2460"/>
                    <a:pt x="1709" y="2318"/>
                    <a:pt x="1533" y="2318"/>
                  </a:cubicBezTo>
                  <a:close/>
                  <a:moveTo>
                    <a:pt x="709" y="1416"/>
                  </a:moveTo>
                  <a:cubicBezTo>
                    <a:pt x="533" y="1416"/>
                    <a:pt x="391" y="1558"/>
                    <a:pt x="391" y="1734"/>
                  </a:cubicBezTo>
                  <a:cubicBezTo>
                    <a:pt x="391" y="1910"/>
                    <a:pt x="533" y="2052"/>
                    <a:pt x="709" y="2052"/>
                  </a:cubicBezTo>
                  <a:cubicBezTo>
                    <a:pt x="885" y="2052"/>
                    <a:pt x="1027" y="1910"/>
                    <a:pt x="1027" y="1734"/>
                  </a:cubicBezTo>
                  <a:cubicBezTo>
                    <a:pt x="1027" y="1558"/>
                    <a:pt x="885" y="1416"/>
                    <a:pt x="709" y="1416"/>
                  </a:cubicBezTo>
                  <a:close/>
                  <a:moveTo>
                    <a:pt x="0" y="0"/>
                  </a:moveTo>
                  <a:lnTo>
                    <a:pt x="3468" y="3468"/>
                  </a:lnTo>
                  <a:lnTo>
                    <a:pt x="0" y="3468"/>
                  </a:lnTo>
                  <a:lnTo>
                    <a:pt x="0" y="0"/>
                  </a:lnTo>
                  <a:close/>
                </a:path>
              </a:pathLst>
            </a:custGeom>
            <a:solidFill>
              <a:srgbClr val="0F2E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5" name="椭圆 14"/>
            <p:cNvSpPr/>
            <p:nvPr userDrawn="1"/>
          </p:nvSpPr>
          <p:spPr>
            <a:xfrm>
              <a:off x="1416" y="391"/>
              <a:ext cx="636" cy="636"/>
            </a:xfrm>
            <a:prstGeom prst="ellipse">
              <a:avLst/>
            </a:prstGeom>
            <a:noFill/>
            <a:ln w="38100">
              <a:solidFill>
                <a:srgbClr val="C8C8C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userDrawn="1"/>
          </p:nvSpPr>
          <p:spPr>
            <a:xfrm>
              <a:off x="515" y="1216"/>
              <a:ext cx="636" cy="636"/>
            </a:xfrm>
            <a:prstGeom prst="ellipse">
              <a:avLst/>
            </a:prstGeom>
            <a:noFill/>
            <a:ln w="38100">
              <a:solidFill>
                <a:srgbClr val="C8C8C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userDrawn="1"/>
        </p:nvSpPr>
        <p:spPr>
          <a:xfrm>
            <a:off x="0" y="0"/>
            <a:ext cx="12204065" cy="6881495"/>
          </a:xfrm>
          <a:prstGeom prst="rect">
            <a:avLst/>
          </a:prstGeom>
          <a:pattFill prst="dotGrid">
            <a:fgClr>
              <a:srgbClr val="1B516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userDrawn="1"/>
        </p:nvSpPr>
        <p:spPr>
          <a:xfrm>
            <a:off x="0" y="0"/>
            <a:ext cx="12204065" cy="6881495"/>
          </a:xfrm>
          <a:prstGeom prst="rect">
            <a:avLst/>
          </a:prstGeom>
          <a:solidFill>
            <a:srgbClr val="FFFFF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userDrawn="1"/>
        </p:nvSpPr>
        <p:spPr>
          <a:xfrm>
            <a:off x="0" y="0"/>
            <a:ext cx="12204065" cy="6881495"/>
          </a:xfrm>
          <a:prstGeom prst="rect">
            <a:avLst/>
          </a:prstGeom>
          <a:pattFill prst="dotGrid">
            <a:fgClr>
              <a:srgbClr val="1B516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userDrawn="1"/>
        </p:nvSpPr>
        <p:spPr>
          <a:xfrm>
            <a:off x="0" y="0"/>
            <a:ext cx="12204065" cy="6881495"/>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组合 6"/>
          <p:cNvGrpSpPr/>
          <p:nvPr userDrawn="1"/>
        </p:nvGrpSpPr>
        <p:grpSpPr>
          <a:xfrm>
            <a:off x="5590540" y="-510540"/>
            <a:ext cx="1022350" cy="1022350"/>
            <a:chOff x="8804" y="-804"/>
            <a:chExt cx="1610" cy="1610"/>
          </a:xfrm>
        </p:grpSpPr>
        <p:sp>
          <p:nvSpPr>
            <p:cNvPr id="2" name="任意多边形 1"/>
            <p:cNvSpPr/>
            <p:nvPr userDrawn="1"/>
          </p:nvSpPr>
          <p:spPr>
            <a:xfrm rot="18900000">
              <a:off x="8804" y="-804"/>
              <a:ext cx="1611" cy="1611"/>
            </a:xfrm>
            <a:custGeom>
              <a:avLst/>
              <a:gdLst>
                <a:gd name="it" fmla="*/ h 7 12"/>
                <a:gd name="ir" fmla="*/ w 7 12"/>
                <a:gd name="ib" fmla="*/ h 11 12"/>
              </a:gdLst>
              <a:ahLst/>
              <a:cxnLst>
                <a:cxn ang="3">
                  <a:pos x="l" y="t"/>
                </a:cxn>
                <a:cxn ang="cd2">
                  <a:pos x="l" y="vc"/>
                </a:cxn>
                <a:cxn ang="cd4">
                  <a:pos x="l" y="b"/>
                </a:cxn>
                <a:cxn ang="cd4">
                  <a:pos x="hc" y="b"/>
                </a:cxn>
                <a:cxn ang="cd4">
                  <a:pos x="r" y="b"/>
                </a:cxn>
                <a:cxn ang="0">
                  <a:pos x="hc" y="vc"/>
                </a:cxn>
              </a:cxnLst>
              <a:rect l="l" t="t" r="r" b="b"/>
              <a:pathLst>
                <a:path w="1611" h="1611">
                  <a:moveTo>
                    <a:pt x="720" y="1153"/>
                  </a:moveTo>
                  <a:cubicBezTo>
                    <a:pt x="679" y="1153"/>
                    <a:pt x="638" y="1169"/>
                    <a:pt x="607" y="1200"/>
                  </a:cubicBezTo>
                  <a:cubicBezTo>
                    <a:pt x="545" y="1262"/>
                    <a:pt x="545" y="1363"/>
                    <a:pt x="607" y="1425"/>
                  </a:cubicBezTo>
                  <a:cubicBezTo>
                    <a:pt x="669" y="1488"/>
                    <a:pt x="770" y="1488"/>
                    <a:pt x="833" y="1425"/>
                  </a:cubicBezTo>
                  <a:cubicBezTo>
                    <a:pt x="895" y="1363"/>
                    <a:pt x="895" y="1262"/>
                    <a:pt x="833" y="1200"/>
                  </a:cubicBezTo>
                  <a:cubicBezTo>
                    <a:pt x="802" y="1169"/>
                    <a:pt x="761" y="1153"/>
                    <a:pt x="720" y="1153"/>
                  </a:cubicBezTo>
                  <a:close/>
                  <a:moveTo>
                    <a:pt x="296" y="729"/>
                  </a:moveTo>
                  <a:cubicBezTo>
                    <a:pt x="256" y="729"/>
                    <a:pt x="215" y="745"/>
                    <a:pt x="184" y="776"/>
                  </a:cubicBezTo>
                  <a:cubicBezTo>
                    <a:pt x="121" y="838"/>
                    <a:pt x="121" y="939"/>
                    <a:pt x="184" y="1002"/>
                  </a:cubicBezTo>
                  <a:cubicBezTo>
                    <a:pt x="246" y="1064"/>
                    <a:pt x="347" y="1064"/>
                    <a:pt x="409" y="1002"/>
                  </a:cubicBezTo>
                  <a:cubicBezTo>
                    <a:pt x="471" y="939"/>
                    <a:pt x="471" y="838"/>
                    <a:pt x="409" y="776"/>
                  </a:cubicBezTo>
                  <a:cubicBezTo>
                    <a:pt x="378" y="745"/>
                    <a:pt x="337" y="729"/>
                    <a:pt x="296" y="729"/>
                  </a:cubicBezTo>
                  <a:close/>
                  <a:moveTo>
                    <a:pt x="0" y="0"/>
                  </a:moveTo>
                  <a:lnTo>
                    <a:pt x="1611" y="1611"/>
                  </a:lnTo>
                  <a:lnTo>
                    <a:pt x="0" y="1611"/>
                  </a:lnTo>
                  <a:lnTo>
                    <a:pt x="0" y="0"/>
                  </a:lnTo>
                  <a:close/>
                </a:path>
              </a:pathLst>
            </a:custGeom>
            <a:solidFill>
              <a:srgbClr val="0F2E3E"/>
            </a:solidFill>
            <a:ln>
              <a:solidFill>
                <a:srgbClr val="0F2E3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5" name="椭圆 4"/>
            <p:cNvSpPr/>
            <p:nvPr userDrawn="1"/>
          </p:nvSpPr>
          <p:spPr>
            <a:xfrm>
              <a:off x="9141" y="242"/>
              <a:ext cx="319" cy="319"/>
            </a:xfrm>
            <a:prstGeom prst="ellipse">
              <a:avLst/>
            </a:prstGeom>
            <a:noFill/>
            <a:ln w="34925">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userDrawn="1"/>
          </p:nvSpPr>
          <p:spPr>
            <a:xfrm>
              <a:off x="9741" y="242"/>
              <a:ext cx="319" cy="319"/>
            </a:xfrm>
            <a:prstGeom prst="ellipse">
              <a:avLst/>
            </a:prstGeom>
            <a:noFill/>
            <a:ln w="34925">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49833"/>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879742" y="6349833"/>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49833"/>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610600" y="6349833"/>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69882" y="432000"/>
            <a:ext cx="10852237" cy="648000"/>
          </a:xfrm>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tags" Target="../tags/tag35.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KSO_TEMPLATE" hidden="1"/>
          <p:cNvSpPr/>
          <p:nvPr>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36.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50.xml"/><Relationship Id="rId2" Type="http://schemas.openxmlformats.org/officeDocument/2006/relationships/image" Target="../media/image1.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tags" Target="../tags/tag39.xml"/><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tags" Target="../tags/tag42.xml"/><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2.xml"/><Relationship Id="rId6" Type="http://schemas.openxmlformats.org/officeDocument/2006/relationships/tags" Target="../tags/tag44.xml"/><Relationship Id="rId5" Type="http://schemas.openxmlformats.org/officeDocument/2006/relationships/image" Target="../media/image4.wmf"/><Relationship Id="rId4" Type="http://schemas.openxmlformats.org/officeDocument/2006/relationships/oleObject" Target="../embeddings/oleObject4.bin"/><Relationship Id="rId3" Type="http://schemas.openxmlformats.org/officeDocument/2006/relationships/image" Target="../media/image3.wmf"/><Relationship Id="rId2" Type="http://schemas.openxmlformats.org/officeDocument/2006/relationships/oleObject" Target="../embeddings/oleObject3.bin"/><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tags" Target="../tags/tag47.xml"/><Relationship Id="rId2" Type="http://schemas.openxmlformats.org/officeDocument/2006/relationships/image" Target="../media/image5.wmf"/><Relationship Id="rId1" Type="http://schemas.openxmlformats.org/officeDocument/2006/relationships/package" Target="../embeddings/Document1.docx"/></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9.xml"/><Relationship Id="rId2" Type="http://schemas.openxmlformats.org/officeDocument/2006/relationships/image" Target="../media/image6.png"/><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79500" y="3014345"/>
            <a:ext cx="10742930" cy="829945"/>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ctr"/>
            <a:r>
              <a:rPr lang="zh-CN" altLang="en-US" sz="4800" b="1">
                <a:solidFill>
                  <a:srgbClr val="0F2E3E"/>
                </a:solidFill>
                <a:latin typeface="思源黑体旧字形 Normal" panose="020B0400000000000000" charset="-128"/>
                <a:ea typeface="思源黑体旧字形 Normal" panose="020B0400000000000000" charset="-128"/>
                <a:sym typeface="+mn-ea"/>
              </a:rPr>
              <a:t>住房公积金提取服务指引</a:t>
            </a:r>
            <a:endParaRPr lang="zh-CN" altLang="en-US" sz="4800" b="1">
              <a:solidFill>
                <a:srgbClr val="0F2E3E"/>
              </a:solidFill>
              <a:latin typeface="思源黑体旧字形 Normal" panose="020B0400000000000000" charset="-128"/>
              <a:ea typeface="思源黑体旧字形 Normal" panose="020B0400000000000000" charset="-128"/>
              <a:sym typeface="+mn-ea"/>
            </a:endParaRPr>
          </a:p>
        </p:txBody>
      </p:sp>
      <p:sp>
        <p:nvSpPr>
          <p:cNvPr id="8" name="文本框 7"/>
          <p:cNvSpPr txBox="1"/>
          <p:nvPr/>
        </p:nvSpPr>
        <p:spPr>
          <a:xfrm>
            <a:off x="4407535" y="6135370"/>
            <a:ext cx="3375660" cy="306705"/>
          </a:xfrm>
          <a:prstGeom prst="rect">
            <a:avLst/>
          </a:prstGeom>
          <a:noFill/>
        </p:spPr>
        <p:txBody>
          <a:bodyPr wrap="square" rtlCol="0">
            <a:spAutoFit/>
          </a:bodyPr>
          <a:p>
            <a:pPr algn="ctr"/>
            <a:r>
              <a:rPr lang="zh-CN" altLang="en-US" sz="1400">
                <a:solidFill>
                  <a:srgbClr val="0F2E3E"/>
                </a:solidFill>
                <a:latin typeface="思源黑体旧字形 Normal" panose="020B0400000000000000" charset="-128"/>
                <a:ea typeface="思源黑体旧字形 Normal" panose="020B0400000000000000" charset="-128"/>
              </a:rPr>
              <a:t>东北大学佛山研究生院    人事组织部</a:t>
            </a:r>
            <a:endParaRPr lang="zh-CN" altLang="en-US" sz="1400">
              <a:solidFill>
                <a:srgbClr val="0F2E3E"/>
              </a:solidFill>
              <a:latin typeface="思源黑体旧字形 Normal" panose="020B0400000000000000" charset="-128"/>
              <a:ea typeface="思源黑体旧字形 Normal" panose="020B0400000000000000" charset="-128"/>
            </a:endParaRPr>
          </a:p>
        </p:txBody>
      </p:sp>
      <p:grpSp>
        <p:nvGrpSpPr>
          <p:cNvPr id="9" name="组合 8"/>
          <p:cNvGrpSpPr/>
          <p:nvPr/>
        </p:nvGrpSpPr>
        <p:grpSpPr>
          <a:xfrm>
            <a:off x="5574030" y="1321435"/>
            <a:ext cx="1043305" cy="1043305"/>
            <a:chOff x="8656" y="1407"/>
            <a:chExt cx="1890" cy="1890"/>
          </a:xfrm>
        </p:grpSpPr>
        <p:sp>
          <p:nvSpPr>
            <p:cNvPr id="14" name="椭圆 13"/>
            <p:cNvSpPr/>
            <p:nvPr/>
          </p:nvSpPr>
          <p:spPr>
            <a:xfrm>
              <a:off x="8710" y="1461"/>
              <a:ext cx="1782" cy="1782"/>
            </a:xfrm>
            <a:prstGeom prst="ellipse">
              <a:avLst/>
            </a:prstGeom>
            <a:solidFill>
              <a:srgbClr val="0F2E3E"/>
            </a:solidFill>
            <a:ln>
              <a:noFill/>
            </a:ln>
            <a:effectLst>
              <a:outerShdw blurRad="508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367954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994" y="1925"/>
              <a:ext cx="1211" cy="914"/>
            </a:xfrm>
            <a:prstGeom prst="rect">
              <a:avLst/>
            </a:prstGeom>
          </p:spPr>
        </p:pic>
        <p:sp>
          <p:nvSpPr>
            <p:cNvPr id="3" name="椭圆 2"/>
            <p:cNvSpPr/>
            <p:nvPr/>
          </p:nvSpPr>
          <p:spPr>
            <a:xfrm>
              <a:off x="8656" y="1407"/>
              <a:ext cx="1890" cy="1890"/>
            </a:xfrm>
            <a:prstGeom prst="ellipse">
              <a:avLst/>
            </a:prstGeom>
            <a:noFill/>
            <a:ln w="25400">
              <a:solidFill>
                <a:srgbClr val="0F2E3E"/>
              </a:solidFill>
            </a:ln>
            <a:effectLst>
              <a:outerShdw blurRad="508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47670" y="2626360"/>
            <a:ext cx="6297295" cy="1198880"/>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ctr"/>
            <a:r>
              <a:rPr lang="zh-CN" altLang="en-US" sz="7200">
                <a:solidFill>
                  <a:srgbClr val="0F2E3E"/>
                </a:solidFill>
                <a:latin typeface="思源黑体旧字形 Normal" panose="020B0400000000000000" charset="-128"/>
                <a:ea typeface="思源黑体旧字形 Normal" panose="020B0400000000000000" charset="-128"/>
              </a:rPr>
              <a:t>感谢观看</a:t>
            </a:r>
            <a:endParaRPr lang="zh-CN" altLang="en-US" sz="7200">
              <a:solidFill>
                <a:srgbClr val="0F2E3E"/>
              </a:solidFill>
              <a:latin typeface="思源黑体旧字形 Normal" panose="020B0400000000000000" charset="-128"/>
              <a:ea typeface="思源黑体旧字形 Normal" panose="020B0400000000000000" charset="-128"/>
            </a:endParaRPr>
          </a:p>
        </p:txBody>
      </p:sp>
      <p:sp>
        <p:nvSpPr>
          <p:cNvPr id="7" name="文本框 6"/>
          <p:cNvSpPr txBox="1"/>
          <p:nvPr/>
        </p:nvSpPr>
        <p:spPr>
          <a:xfrm>
            <a:off x="3074035" y="3694430"/>
            <a:ext cx="6045200" cy="410845"/>
          </a:xfrm>
          <a:prstGeom prst="rect">
            <a:avLst/>
          </a:prstGeom>
          <a:noFill/>
        </p:spPr>
        <p:txBody>
          <a:bodyPr wrap="square" rtlCol="0">
            <a:spAutoFit/>
          </a:bodyPr>
          <a:p>
            <a:pPr algn="dist">
              <a:lnSpc>
                <a:spcPct val="130000"/>
              </a:lnSpc>
            </a:pPr>
            <a:r>
              <a:rPr lang="en-US" altLang="zh-CN" sz="1600">
                <a:solidFill>
                  <a:schemeClr val="tx1">
                    <a:lumMod val="75000"/>
                    <a:lumOff val="25000"/>
                  </a:schemeClr>
                </a:solidFill>
                <a:latin typeface="思源黑体旧字形 Normal" panose="020B0400000000000000" charset="-128"/>
                <a:ea typeface="思源黑体旧字形 Normal" panose="020B0400000000000000" charset="-128"/>
              </a:rPr>
              <a:t>THANK YOU FOR  WATCHING</a:t>
            </a:r>
            <a:endParaRPr lang="en-US" altLang="zh-CN" sz="1600">
              <a:solidFill>
                <a:schemeClr val="tx1">
                  <a:lumMod val="75000"/>
                  <a:lumOff val="25000"/>
                </a:schemeClr>
              </a:solidFill>
              <a:latin typeface="思源黑体旧字形 Normal" panose="020B0400000000000000" charset="-128"/>
              <a:ea typeface="思源黑体旧字形 Normal" panose="020B0400000000000000" charset="-128"/>
            </a:endParaRPr>
          </a:p>
        </p:txBody>
      </p:sp>
      <p:sp>
        <p:nvSpPr>
          <p:cNvPr id="8" name="文本框 7"/>
          <p:cNvSpPr txBox="1"/>
          <p:nvPr/>
        </p:nvSpPr>
        <p:spPr>
          <a:xfrm>
            <a:off x="4407535" y="6135370"/>
            <a:ext cx="3375660" cy="306705"/>
          </a:xfrm>
          <a:prstGeom prst="rect">
            <a:avLst/>
          </a:prstGeom>
          <a:noFill/>
        </p:spPr>
        <p:txBody>
          <a:bodyPr wrap="square" rtlCol="0">
            <a:spAutoFit/>
          </a:bodyPr>
          <a:p>
            <a:pPr algn="ctr"/>
            <a:r>
              <a:rPr lang="zh-CN" altLang="en-US" sz="1400">
                <a:solidFill>
                  <a:srgbClr val="0F2E3E"/>
                </a:solidFill>
                <a:latin typeface="思源黑体旧字形 Normal" panose="020B0400000000000000" charset="-128"/>
                <a:ea typeface="思源黑体旧字形 Normal" panose="020B0400000000000000" charset="-128"/>
              </a:rPr>
              <a:t>东北大学佛山研究生院    人事组织部</a:t>
            </a:r>
            <a:endParaRPr lang="en-US" altLang="zh-CN" sz="1400">
              <a:solidFill>
                <a:srgbClr val="0F2E3E"/>
              </a:solidFill>
              <a:latin typeface="思源黑体旧字形 Normal" panose="020B0400000000000000" charset="-128"/>
              <a:ea typeface="思源黑体旧字形 Normal" panose="020B0400000000000000" charset="-128"/>
            </a:endParaRPr>
          </a:p>
        </p:txBody>
      </p:sp>
      <p:grpSp>
        <p:nvGrpSpPr>
          <p:cNvPr id="9" name="组合 8"/>
          <p:cNvGrpSpPr/>
          <p:nvPr/>
        </p:nvGrpSpPr>
        <p:grpSpPr>
          <a:xfrm>
            <a:off x="5574030" y="1321435"/>
            <a:ext cx="1043305" cy="1043305"/>
            <a:chOff x="8656" y="1407"/>
            <a:chExt cx="1890" cy="1890"/>
          </a:xfrm>
        </p:grpSpPr>
        <p:sp>
          <p:nvSpPr>
            <p:cNvPr id="14" name="椭圆 13"/>
            <p:cNvSpPr/>
            <p:nvPr/>
          </p:nvSpPr>
          <p:spPr>
            <a:xfrm>
              <a:off x="8710" y="1461"/>
              <a:ext cx="1782" cy="1782"/>
            </a:xfrm>
            <a:prstGeom prst="ellipse">
              <a:avLst/>
            </a:prstGeom>
            <a:solidFill>
              <a:srgbClr val="0F2E3E"/>
            </a:solidFill>
            <a:ln>
              <a:noFill/>
            </a:ln>
            <a:effectLst>
              <a:outerShdw blurRad="508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descr="367954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994" y="1925"/>
              <a:ext cx="1211" cy="914"/>
            </a:xfrm>
            <a:prstGeom prst="rect">
              <a:avLst/>
            </a:prstGeom>
          </p:spPr>
        </p:pic>
        <p:sp>
          <p:nvSpPr>
            <p:cNvPr id="3" name="椭圆 2"/>
            <p:cNvSpPr/>
            <p:nvPr/>
          </p:nvSpPr>
          <p:spPr>
            <a:xfrm>
              <a:off x="8656" y="1407"/>
              <a:ext cx="1890" cy="1890"/>
            </a:xfrm>
            <a:prstGeom prst="ellipse">
              <a:avLst/>
            </a:prstGeom>
            <a:noFill/>
            <a:ln w="25400">
              <a:solidFill>
                <a:srgbClr val="0F2E3E"/>
              </a:solidFill>
            </a:ln>
            <a:effectLst>
              <a:outerShdw blurRad="50800" dist="381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078095" y="803910"/>
            <a:ext cx="2035175" cy="1014730"/>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dist"/>
            <a:r>
              <a:rPr lang="zh-CN" altLang="en-US" sz="6000">
                <a:solidFill>
                  <a:srgbClr val="0F2E3E"/>
                </a:solidFill>
                <a:latin typeface="思源黑体旧字形 Normal" panose="020B0400000000000000" charset="-128"/>
                <a:ea typeface="思源黑体旧字形 Normal" panose="020B0400000000000000" charset="-128"/>
              </a:rPr>
              <a:t>目录</a:t>
            </a:r>
            <a:endParaRPr lang="zh-CN" altLang="en-US" sz="6000">
              <a:solidFill>
                <a:srgbClr val="0F2E3E"/>
              </a:solidFill>
              <a:latin typeface="思源黑体旧字形 Normal" panose="020B0400000000000000" charset="-128"/>
              <a:ea typeface="思源黑体旧字形 Normal" panose="020B0400000000000000" charset="-128"/>
            </a:endParaRPr>
          </a:p>
        </p:txBody>
      </p:sp>
      <p:sp>
        <p:nvSpPr>
          <p:cNvPr id="2" name="文本框 1"/>
          <p:cNvSpPr txBox="1"/>
          <p:nvPr/>
        </p:nvSpPr>
        <p:spPr>
          <a:xfrm>
            <a:off x="5177790" y="1590675"/>
            <a:ext cx="1882775" cy="460375"/>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dist"/>
            <a:r>
              <a:rPr lang="en-US" altLang="zh-CN" sz="2400">
                <a:solidFill>
                  <a:srgbClr val="0F2E3E">
                    <a:alpha val="30000"/>
                  </a:srgbClr>
                </a:solidFill>
                <a:latin typeface="思源黑体旧字形 Normal" panose="020B0400000000000000" charset="-128"/>
                <a:ea typeface="思源黑体旧字形 Normal" panose="020B0400000000000000" charset="-128"/>
              </a:rPr>
              <a:t>CONTENTS</a:t>
            </a:r>
            <a:endParaRPr lang="en-US" altLang="zh-CN" sz="2400">
              <a:solidFill>
                <a:srgbClr val="0F2E3E">
                  <a:alpha val="30000"/>
                </a:srgbClr>
              </a:solidFill>
              <a:latin typeface="思源黑体旧字形 Normal" panose="020B0400000000000000" charset="-128"/>
              <a:ea typeface="思源黑体旧字形 Normal" panose="020B0400000000000000" charset="-128"/>
            </a:endParaRPr>
          </a:p>
        </p:txBody>
      </p:sp>
      <p:grpSp>
        <p:nvGrpSpPr>
          <p:cNvPr id="6" name="组合 5"/>
          <p:cNvGrpSpPr/>
          <p:nvPr/>
        </p:nvGrpSpPr>
        <p:grpSpPr>
          <a:xfrm>
            <a:off x="4760595" y="2265680"/>
            <a:ext cx="3529330" cy="690245"/>
            <a:chOff x="3210" y="4136"/>
            <a:chExt cx="5558" cy="1087"/>
          </a:xfrm>
        </p:grpSpPr>
        <p:sp>
          <p:nvSpPr>
            <p:cNvPr id="8" name="文本框 7"/>
            <p:cNvSpPr txBox="1"/>
            <p:nvPr/>
          </p:nvSpPr>
          <p:spPr>
            <a:xfrm>
              <a:off x="4422" y="4136"/>
              <a:ext cx="4346" cy="725"/>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l"/>
              <a:r>
                <a:rPr lang="zh-CN" altLang="en-US" sz="2400">
                  <a:solidFill>
                    <a:srgbClr val="0F2E3E"/>
                  </a:solidFill>
                  <a:latin typeface="思源黑体旧字形 Normal" panose="020B0400000000000000" charset="-128"/>
                  <a:ea typeface="思源黑体旧字形 Normal" panose="020B0400000000000000" charset="-128"/>
                </a:rPr>
                <a:t>办理须知</a:t>
              </a:r>
              <a:endParaRPr lang="zh-CN" altLang="en-US" sz="2400">
                <a:solidFill>
                  <a:srgbClr val="0F2E3E"/>
                </a:solidFill>
                <a:latin typeface="思源黑体旧字形 Normal" panose="020B0400000000000000" charset="-128"/>
                <a:ea typeface="思源黑体旧字形 Normal" panose="020B0400000000000000" charset="-128"/>
              </a:endParaRPr>
            </a:p>
          </p:txBody>
        </p:sp>
        <p:grpSp>
          <p:nvGrpSpPr>
            <p:cNvPr id="10" name="组合 9"/>
            <p:cNvGrpSpPr/>
            <p:nvPr/>
          </p:nvGrpSpPr>
          <p:grpSpPr>
            <a:xfrm>
              <a:off x="3210" y="4173"/>
              <a:ext cx="1050" cy="1050"/>
              <a:chOff x="3210" y="4173"/>
              <a:chExt cx="1050" cy="1050"/>
            </a:xfrm>
          </p:grpSpPr>
          <p:sp>
            <p:nvSpPr>
              <p:cNvPr id="29" name="菱形 28"/>
              <p:cNvSpPr/>
              <p:nvPr/>
            </p:nvSpPr>
            <p:spPr>
              <a:xfrm>
                <a:off x="3210" y="4173"/>
                <a:ext cx="1050" cy="1050"/>
              </a:xfrm>
              <a:prstGeom prst="diamond">
                <a:avLst/>
              </a:prstGeom>
              <a:solidFill>
                <a:srgbClr val="0F2E3E"/>
              </a:solidFill>
              <a:ln>
                <a:solidFill>
                  <a:srgbClr val="0F2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30" name="文本框 29"/>
              <p:cNvSpPr txBox="1"/>
              <p:nvPr/>
            </p:nvSpPr>
            <p:spPr>
              <a:xfrm>
                <a:off x="3372" y="4372"/>
                <a:ext cx="840" cy="628"/>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l"/>
                <a:r>
                  <a:rPr lang="en-US" altLang="zh-CN" sz="2000">
                    <a:solidFill>
                      <a:srgbClr val="FFFFFF"/>
                    </a:solidFill>
                    <a:latin typeface="思源黑体旧字形 Normal" panose="020B0400000000000000" charset="-128"/>
                    <a:ea typeface="思源黑体旧字形 Normal" panose="020B0400000000000000" charset="-128"/>
                  </a:rPr>
                  <a:t>01</a:t>
                </a:r>
                <a:endParaRPr lang="en-US" altLang="zh-CN" sz="2000">
                  <a:solidFill>
                    <a:srgbClr val="FFFFFF"/>
                  </a:solidFill>
                  <a:latin typeface="思源黑体旧字形 Normal" panose="020B0400000000000000" charset="-128"/>
                  <a:ea typeface="思源黑体旧字形 Normal" panose="020B0400000000000000" charset="-128"/>
                </a:endParaRPr>
              </a:p>
            </p:txBody>
          </p:sp>
          <p:sp>
            <p:nvSpPr>
              <p:cNvPr id="31" name="菱形 30"/>
              <p:cNvSpPr/>
              <p:nvPr/>
            </p:nvSpPr>
            <p:spPr>
              <a:xfrm>
                <a:off x="3293" y="4244"/>
                <a:ext cx="883" cy="883"/>
              </a:xfrm>
              <a:prstGeom prst="diamond">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grpSp>
      </p:grpSp>
      <p:grpSp>
        <p:nvGrpSpPr>
          <p:cNvPr id="32" name="组合 31"/>
          <p:cNvGrpSpPr/>
          <p:nvPr/>
        </p:nvGrpSpPr>
        <p:grpSpPr>
          <a:xfrm>
            <a:off x="4760595" y="4455160"/>
            <a:ext cx="3529330" cy="690245"/>
            <a:chOff x="3210" y="4136"/>
            <a:chExt cx="5558" cy="1087"/>
          </a:xfrm>
        </p:grpSpPr>
        <p:sp>
          <p:nvSpPr>
            <p:cNvPr id="33" name="文本框 32"/>
            <p:cNvSpPr txBox="1"/>
            <p:nvPr/>
          </p:nvSpPr>
          <p:spPr>
            <a:xfrm>
              <a:off x="4422" y="4136"/>
              <a:ext cx="4346" cy="725"/>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l"/>
              <a:r>
                <a:rPr lang="zh-CN" altLang="en-US" sz="2400">
                  <a:solidFill>
                    <a:srgbClr val="0F2E3E"/>
                  </a:solidFill>
                  <a:latin typeface="思源黑体旧字形 Normal" panose="020B0400000000000000" charset="-128"/>
                  <a:ea typeface="思源黑体旧字形 Normal" panose="020B0400000000000000" charset="-128"/>
                </a:rPr>
                <a:t>疫情期间预约指南</a:t>
              </a:r>
              <a:endParaRPr lang="zh-CN" altLang="en-US" sz="2400">
                <a:solidFill>
                  <a:srgbClr val="0F2E3E"/>
                </a:solidFill>
                <a:latin typeface="思源黑体旧字形 Normal" panose="020B0400000000000000" charset="-128"/>
                <a:ea typeface="思源黑体旧字形 Normal" panose="020B0400000000000000" charset="-128"/>
              </a:endParaRPr>
            </a:p>
          </p:txBody>
        </p:sp>
        <p:grpSp>
          <p:nvGrpSpPr>
            <p:cNvPr id="34" name="组合 33"/>
            <p:cNvGrpSpPr/>
            <p:nvPr/>
          </p:nvGrpSpPr>
          <p:grpSpPr>
            <a:xfrm>
              <a:off x="3210" y="4173"/>
              <a:ext cx="1050" cy="1050"/>
              <a:chOff x="3210" y="4173"/>
              <a:chExt cx="1050" cy="1050"/>
            </a:xfrm>
          </p:grpSpPr>
          <p:sp>
            <p:nvSpPr>
              <p:cNvPr id="35" name="菱形 34"/>
              <p:cNvSpPr/>
              <p:nvPr/>
            </p:nvSpPr>
            <p:spPr>
              <a:xfrm>
                <a:off x="3210" y="4173"/>
                <a:ext cx="1050" cy="1050"/>
              </a:xfrm>
              <a:prstGeom prst="diamond">
                <a:avLst/>
              </a:prstGeom>
              <a:solidFill>
                <a:srgbClr val="0F2E3E"/>
              </a:solidFill>
              <a:ln>
                <a:solidFill>
                  <a:srgbClr val="0F2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36" name="文本框 35"/>
              <p:cNvSpPr txBox="1"/>
              <p:nvPr/>
            </p:nvSpPr>
            <p:spPr>
              <a:xfrm>
                <a:off x="3372" y="4372"/>
                <a:ext cx="840" cy="628"/>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l"/>
                <a:r>
                  <a:rPr lang="en-US" altLang="zh-CN" sz="2000">
                    <a:solidFill>
                      <a:srgbClr val="FFFFFF"/>
                    </a:solidFill>
                    <a:latin typeface="思源黑体旧字形 Normal" panose="020B0400000000000000" charset="-128"/>
                    <a:ea typeface="思源黑体旧字形 Normal" panose="020B0400000000000000" charset="-128"/>
                  </a:rPr>
                  <a:t>03</a:t>
                </a:r>
                <a:endParaRPr lang="en-US" altLang="zh-CN" sz="2000">
                  <a:solidFill>
                    <a:srgbClr val="FFFFFF"/>
                  </a:solidFill>
                  <a:latin typeface="思源黑体旧字形 Normal" panose="020B0400000000000000" charset="-128"/>
                  <a:ea typeface="思源黑体旧字形 Normal" panose="020B0400000000000000" charset="-128"/>
                </a:endParaRPr>
              </a:p>
            </p:txBody>
          </p:sp>
          <p:sp>
            <p:nvSpPr>
              <p:cNvPr id="37" name="菱形 36"/>
              <p:cNvSpPr/>
              <p:nvPr/>
            </p:nvSpPr>
            <p:spPr>
              <a:xfrm>
                <a:off x="3293" y="4244"/>
                <a:ext cx="883" cy="883"/>
              </a:xfrm>
              <a:prstGeom prst="diamond">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grpSp>
      </p:grpSp>
      <p:sp>
        <p:nvSpPr>
          <p:cNvPr id="38" name="文本框 37"/>
          <p:cNvSpPr txBox="1"/>
          <p:nvPr/>
        </p:nvSpPr>
        <p:spPr>
          <a:xfrm>
            <a:off x="5060315" y="795655"/>
            <a:ext cx="2035175" cy="1014730"/>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dist"/>
            <a:r>
              <a:rPr lang="zh-CN" altLang="en-US" sz="6000">
                <a:solidFill>
                  <a:srgbClr val="0F2E3E"/>
                </a:solidFill>
                <a:latin typeface="思源黑体旧字形 Normal" panose="020B0400000000000000" charset="-128"/>
                <a:ea typeface="思源黑体旧字形 Normal" panose="020B0400000000000000" charset="-128"/>
              </a:rPr>
              <a:t>目录</a:t>
            </a:r>
            <a:endParaRPr lang="zh-CN" altLang="en-US" sz="6000">
              <a:solidFill>
                <a:srgbClr val="0F2E3E"/>
              </a:solidFill>
              <a:latin typeface="思源黑体旧字形 Normal" panose="020B0400000000000000" charset="-128"/>
              <a:ea typeface="思源黑体旧字形 Normal" panose="020B0400000000000000" charset="-128"/>
            </a:endParaRPr>
          </a:p>
        </p:txBody>
      </p:sp>
      <p:sp>
        <p:nvSpPr>
          <p:cNvPr id="39" name="文本框 38"/>
          <p:cNvSpPr txBox="1"/>
          <p:nvPr/>
        </p:nvSpPr>
        <p:spPr>
          <a:xfrm>
            <a:off x="5160010" y="1582420"/>
            <a:ext cx="1882775" cy="460375"/>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dist"/>
            <a:r>
              <a:rPr lang="en-US" altLang="zh-CN" sz="2400">
                <a:solidFill>
                  <a:srgbClr val="0F2E3E">
                    <a:alpha val="30000"/>
                  </a:srgbClr>
                </a:solidFill>
                <a:latin typeface="思源黑体旧字形 Normal" panose="020B0400000000000000" charset="-128"/>
                <a:ea typeface="思源黑体旧字形 Normal" panose="020B0400000000000000" charset="-128"/>
              </a:rPr>
              <a:t>CONTENTS</a:t>
            </a:r>
            <a:endParaRPr lang="en-US" altLang="zh-CN" sz="2400">
              <a:solidFill>
                <a:srgbClr val="0F2E3E">
                  <a:alpha val="30000"/>
                </a:srgbClr>
              </a:solidFill>
              <a:latin typeface="思源黑体旧字形 Normal" panose="020B0400000000000000" charset="-128"/>
              <a:ea typeface="思源黑体旧字形 Normal" panose="020B0400000000000000" charset="-128"/>
            </a:endParaRPr>
          </a:p>
        </p:txBody>
      </p:sp>
      <p:sp>
        <p:nvSpPr>
          <p:cNvPr id="47" name="文本框 46"/>
          <p:cNvSpPr txBox="1"/>
          <p:nvPr/>
        </p:nvSpPr>
        <p:spPr>
          <a:xfrm>
            <a:off x="5047615" y="795655"/>
            <a:ext cx="2035175" cy="1014730"/>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dist"/>
            <a:r>
              <a:rPr lang="zh-CN" altLang="en-US" sz="6000">
                <a:solidFill>
                  <a:srgbClr val="0F2E3E"/>
                </a:solidFill>
                <a:latin typeface="思源黑体旧字形 Normal" panose="020B0400000000000000" charset="-128"/>
                <a:ea typeface="思源黑体旧字形 Normal" panose="020B0400000000000000" charset="-128"/>
              </a:rPr>
              <a:t>目录</a:t>
            </a:r>
            <a:endParaRPr lang="zh-CN" altLang="en-US" sz="6000">
              <a:solidFill>
                <a:srgbClr val="0F2E3E"/>
              </a:solidFill>
              <a:latin typeface="思源黑体旧字形 Normal" panose="020B0400000000000000" charset="-128"/>
              <a:ea typeface="思源黑体旧字形 Normal" panose="020B0400000000000000" charset="-128"/>
            </a:endParaRPr>
          </a:p>
        </p:txBody>
      </p:sp>
      <p:sp>
        <p:nvSpPr>
          <p:cNvPr id="49" name="文本框 48"/>
          <p:cNvSpPr txBox="1"/>
          <p:nvPr/>
        </p:nvSpPr>
        <p:spPr>
          <a:xfrm>
            <a:off x="5147310" y="1582420"/>
            <a:ext cx="1882775" cy="460375"/>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dist"/>
            <a:r>
              <a:rPr lang="en-US" altLang="zh-CN" sz="2400">
                <a:solidFill>
                  <a:srgbClr val="0F2E3E">
                    <a:alpha val="30000"/>
                  </a:srgbClr>
                </a:solidFill>
                <a:latin typeface="思源黑体旧字形 Normal" panose="020B0400000000000000" charset="-128"/>
                <a:ea typeface="思源黑体旧字形 Normal" panose="020B0400000000000000" charset="-128"/>
              </a:rPr>
              <a:t>CONTENTS</a:t>
            </a:r>
            <a:endParaRPr lang="en-US" altLang="zh-CN" sz="2400">
              <a:solidFill>
                <a:srgbClr val="0F2E3E">
                  <a:alpha val="30000"/>
                </a:srgbClr>
              </a:solidFill>
              <a:latin typeface="思源黑体旧字形 Normal" panose="020B0400000000000000" charset="-128"/>
              <a:ea typeface="思源黑体旧字形 Normal" panose="020B0400000000000000" charset="-128"/>
            </a:endParaRPr>
          </a:p>
        </p:txBody>
      </p:sp>
      <p:grpSp>
        <p:nvGrpSpPr>
          <p:cNvPr id="50" name="组合 49"/>
          <p:cNvGrpSpPr/>
          <p:nvPr/>
        </p:nvGrpSpPr>
        <p:grpSpPr>
          <a:xfrm>
            <a:off x="4760595" y="3360420"/>
            <a:ext cx="3529330" cy="690245"/>
            <a:chOff x="3210" y="4136"/>
            <a:chExt cx="5558" cy="1087"/>
          </a:xfrm>
        </p:grpSpPr>
        <p:sp>
          <p:nvSpPr>
            <p:cNvPr id="52" name="文本框 51"/>
            <p:cNvSpPr txBox="1"/>
            <p:nvPr/>
          </p:nvSpPr>
          <p:spPr>
            <a:xfrm>
              <a:off x="4422" y="4136"/>
              <a:ext cx="4346" cy="725"/>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l"/>
              <a:r>
                <a:rPr lang="zh-CN" altLang="en-US" sz="2400">
                  <a:solidFill>
                    <a:srgbClr val="0F2E3E"/>
                  </a:solidFill>
                  <a:latin typeface="思源黑体旧字形 Normal" panose="020B0400000000000000" charset="-128"/>
                  <a:ea typeface="思源黑体旧字形 Normal" panose="020B0400000000000000" charset="-128"/>
                </a:rPr>
                <a:t>收款银行</a:t>
              </a:r>
              <a:endParaRPr lang="zh-CN" altLang="en-US" sz="2400">
                <a:solidFill>
                  <a:srgbClr val="0F2E3E"/>
                </a:solidFill>
                <a:latin typeface="思源黑体旧字形 Normal" panose="020B0400000000000000" charset="-128"/>
                <a:ea typeface="思源黑体旧字形 Normal" panose="020B0400000000000000" charset="-128"/>
              </a:endParaRPr>
            </a:p>
          </p:txBody>
        </p:sp>
        <p:grpSp>
          <p:nvGrpSpPr>
            <p:cNvPr id="53" name="组合 52"/>
            <p:cNvGrpSpPr/>
            <p:nvPr/>
          </p:nvGrpSpPr>
          <p:grpSpPr>
            <a:xfrm>
              <a:off x="3210" y="4173"/>
              <a:ext cx="1050" cy="1050"/>
              <a:chOff x="3210" y="4173"/>
              <a:chExt cx="1050" cy="1050"/>
            </a:xfrm>
          </p:grpSpPr>
          <p:sp>
            <p:nvSpPr>
              <p:cNvPr id="54" name="菱形 53"/>
              <p:cNvSpPr/>
              <p:nvPr/>
            </p:nvSpPr>
            <p:spPr>
              <a:xfrm>
                <a:off x="3210" y="4173"/>
                <a:ext cx="1050" cy="1050"/>
              </a:xfrm>
              <a:prstGeom prst="diamond">
                <a:avLst/>
              </a:prstGeom>
              <a:solidFill>
                <a:srgbClr val="0F2E3E"/>
              </a:solidFill>
              <a:ln>
                <a:solidFill>
                  <a:srgbClr val="0F2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55" name="文本框 54"/>
              <p:cNvSpPr txBox="1"/>
              <p:nvPr/>
            </p:nvSpPr>
            <p:spPr>
              <a:xfrm>
                <a:off x="3372" y="4372"/>
                <a:ext cx="840" cy="628"/>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l"/>
                <a:r>
                  <a:rPr lang="en-US" altLang="zh-CN" sz="2000">
                    <a:solidFill>
                      <a:srgbClr val="FFFFFF"/>
                    </a:solidFill>
                    <a:latin typeface="思源黑体旧字形 Normal" panose="020B0400000000000000" charset="-128"/>
                    <a:ea typeface="思源黑体旧字形 Normal" panose="020B0400000000000000" charset="-128"/>
                  </a:rPr>
                  <a:t>02</a:t>
                </a:r>
                <a:endParaRPr lang="en-US" altLang="zh-CN" sz="2000">
                  <a:solidFill>
                    <a:srgbClr val="FFFFFF"/>
                  </a:solidFill>
                  <a:latin typeface="思源黑体旧字形 Normal" panose="020B0400000000000000" charset="-128"/>
                  <a:ea typeface="思源黑体旧字形 Normal" panose="020B0400000000000000" charset="-128"/>
                </a:endParaRPr>
              </a:p>
            </p:txBody>
          </p:sp>
          <p:sp>
            <p:nvSpPr>
              <p:cNvPr id="56" name="菱形 55"/>
              <p:cNvSpPr/>
              <p:nvPr/>
            </p:nvSpPr>
            <p:spPr>
              <a:xfrm>
                <a:off x="3293" y="4244"/>
                <a:ext cx="883" cy="883"/>
              </a:xfrm>
              <a:prstGeom prst="diamond">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grpSp>
      </p:grpSp>
      <p:sp>
        <p:nvSpPr>
          <p:cNvPr id="63" name="文本框 62"/>
          <p:cNvSpPr txBox="1"/>
          <p:nvPr/>
        </p:nvSpPr>
        <p:spPr>
          <a:xfrm>
            <a:off x="5039360" y="786765"/>
            <a:ext cx="2035175" cy="1014730"/>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dist"/>
            <a:r>
              <a:rPr lang="zh-CN" altLang="en-US" sz="6000">
                <a:solidFill>
                  <a:srgbClr val="0F2E3E"/>
                </a:solidFill>
                <a:latin typeface="思源黑体旧字形 Normal" panose="020B0400000000000000" charset="-128"/>
                <a:ea typeface="思源黑体旧字形 Normal" panose="020B0400000000000000" charset="-128"/>
              </a:rPr>
              <a:t>目录</a:t>
            </a:r>
            <a:endParaRPr lang="zh-CN" altLang="en-US" sz="6000">
              <a:solidFill>
                <a:srgbClr val="0F2E3E"/>
              </a:solidFill>
              <a:latin typeface="思源黑体旧字形 Normal" panose="020B0400000000000000" charset="-128"/>
              <a:ea typeface="思源黑体旧字形 Normal" panose="020B0400000000000000" charset="-128"/>
            </a:endParaRPr>
          </a:p>
        </p:txBody>
      </p:sp>
      <p:sp>
        <p:nvSpPr>
          <p:cNvPr id="64" name="文本框 63"/>
          <p:cNvSpPr txBox="1"/>
          <p:nvPr/>
        </p:nvSpPr>
        <p:spPr>
          <a:xfrm>
            <a:off x="5139055" y="1573530"/>
            <a:ext cx="1882775" cy="460375"/>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dist"/>
            <a:r>
              <a:rPr lang="en-US" altLang="zh-CN" sz="2400">
                <a:solidFill>
                  <a:srgbClr val="0F2E3E">
                    <a:alpha val="30000"/>
                  </a:srgbClr>
                </a:solidFill>
                <a:latin typeface="思源黑体旧字形 Normal" panose="020B0400000000000000" charset="-128"/>
                <a:ea typeface="思源黑体旧字形 Normal" panose="020B0400000000000000" charset="-128"/>
              </a:rPr>
              <a:t>CONTENTS</a:t>
            </a:r>
            <a:endParaRPr lang="en-US" altLang="zh-CN" sz="2400">
              <a:solidFill>
                <a:srgbClr val="0F2E3E">
                  <a:alpha val="30000"/>
                </a:srgbClr>
              </a:solidFill>
              <a:latin typeface="思源黑体旧字形 Normal" panose="020B0400000000000000" charset="-128"/>
              <a:ea typeface="思源黑体旧字形 Normal" panose="020B0400000000000000" charset="-128"/>
            </a:endParaRPr>
          </a:p>
        </p:txBody>
      </p:sp>
      <p:grpSp>
        <p:nvGrpSpPr>
          <p:cNvPr id="3" name="组合 2"/>
          <p:cNvGrpSpPr/>
          <p:nvPr/>
        </p:nvGrpSpPr>
        <p:grpSpPr>
          <a:xfrm>
            <a:off x="4760595" y="5549900"/>
            <a:ext cx="3529330" cy="690245"/>
            <a:chOff x="3210" y="4136"/>
            <a:chExt cx="5558" cy="1087"/>
          </a:xfrm>
        </p:grpSpPr>
        <p:sp>
          <p:nvSpPr>
            <p:cNvPr id="5" name="文本框 4"/>
            <p:cNvSpPr txBox="1"/>
            <p:nvPr/>
          </p:nvSpPr>
          <p:spPr>
            <a:xfrm>
              <a:off x="4422" y="4136"/>
              <a:ext cx="4346" cy="725"/>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l"/>
              <a:r>
                <a:rPr lang="zh-CN" altLang="en-US" sz="2400">
                  <a:solidFill>
                    <a:srgbClr val="0F2E3E"/>
                  </a:solidFill>
                  <a:latin typeface="思源黑体旧字形 Normal" panose="020B0400000000000000" charset="-128"/>
                  <a:ea typeface="思源黑体旧字形 Normal" panose="020B0400000000000000" charset="-128"/>
                </a:rPr>
                <a:t>办理网点</a:t>
              </a:r>
              <a:endParaRPr lang="zh-CN" altLang="en-US" sz="2400">
                <a:solidFill>
                  <a:srgbClr val="0F2E3E"/>
                </a:solidFill>
                <a:latin typeface="思源黑体旧字形 Normal" panose="020B0400000000000000" charset="-128"/>
                <a:ea typeface="思源黑体旧字形 Normal" panose="020B0400000000000000" charset="-128"/>
              </a:endParaRPr>
            </a:p>
          </p:txBody>
        </p:sp>
        <p:grpSp>
          <p:nvGrpSpPr>
            <p:cNvPr id="7" name="组合 6"/>
            <p:cNvGrpSpPr/>
            <p:nvPr/>
          </p:nvGrpSpPr>
          <p:grpSpPr>
            <a:xfrm>
              <a:off x="3210" y="4173"/>
              <a:ext cx="1050" cy="1050"/>
              <a:chOff x="3210" y="4173"/>
              <a:chExt cx="1050" cy="1050"/>
            </a:xfrm>
          </p:grpSpPr>
          <p:sp>
            <p:nvSpPr>
              <p:cNvPr id="9" name="菱形 8"/>
              <p:cNvSpPr/>
              <p:nvPr/>
            </p:nvSpPr>
            <p:spPr>
              <a:xfrm>
                <a:off x="3210" y="4173"/>
                <a:ext cx="1050" cy="1050"/>
              </a:xfrm>
              <a:prstGeom prst="diamond">
                <a:avLst/>
              </a:prstGeom>
              <a:solidFill>
                <a:srgbClr val="0F2E3E"/>
              </a:solidFill>
              <a:ln>
                <a:solidFill>
                  <a:srgbClr val="0F2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11" name="文本框 10"/>
              <p:cNvSpPr txBox="1"/>
              <p:nvPr/>
            </p:nvSpPr>
            <p:spPr>
              <a:xfrm>
                <a:off x="3372" y="4372"/>
                <a:ext cx="840" cy="628"/>
              </a:xfrm>
              <a:prstGeom prst="rect">
                <a:avLst/>
              </a:prstGeom>
              <a:noFill/>
              <a:effectLst>
                <a:outerShdw blurRad="50800" dist="38100" dir="5400000" algn="t" rotWithShape="0">
                  <a:schemeClr val="bg1">
                    <a:lumMod val="65000"/>
                    <a:alpha val="40000"/>
                  </a:schemeClr>
                </a:outerShdw>
              </a:effectLst>
            </p:spPr>
            <p:txBody>
              <a:bodyPr wrap="square" rtlCol="0">
                <a:spAutoFit/>
              </a:bodyPr>
              <a:p>
                <a:pPr algn="l"/>
                <a:r>
                  <a:rPr lang="en-US" altLang="zh-CN" sz="2000">
                    <a:solidFill>
                      <a:srgbClr val="FFFFFF"/>
                    </a:solidFill>
                    <a:latin typeface="思源黑体旧字形 Normal" panose="020B0400000000000000" charset="-128"/>
                    <a:ea typeface="思源黑体旧字形 Normal" panose="020B0400000000000000" charset="-128"/>
                  </a:rPr>
                  <a:t>04</a:t>
                </a:r>
                <a:endParaRPr lang="en-US" altLang="zh-CN" sz="2000">
                  <a:solidFill>
                    <a:srgbClr val="FFFFFF"/>
                  </a:solidFill>
                  <a:latin typeface="思源黑体旧字形 Normal" panose="020B0400000000000000" charset="-128"/>
                  <a:ea typeface="思源黑体旧字形 Normal" panose="020B0400000000000000" charset="-128"/>
                </a:endParaRPr>
              </a:p>
            </p:txBody>
          </p:sp>
          <p:sp>
            <p:nvSpPr>
              <p:cNvPr id="12" name="菱形 11"/>
              <p:cNvSpPr/>
              <p:nvPr/>
            </p:nvSpPr>
            <p:spPr>
              <a:xfrm>
                <a:off x="3293" y="4244"/>
                <a:ext cx="883" cy="883"/>
              </a:xfrm>
              <a:prstGeom prst="diamond">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gr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6"/>
          <p:cNvSpPr txBox="1">
            <a:spLocks noGrp="1"/>
          </p:cNvSpPr>
          <p:nvPr/>
        </p:nvSpPr>
        <p:spPr>
          <a:xfrm>
            <a:off x="1178610" y="1289761"/>
            <a:ext cx="4661535" cy="382905"/>
          </a:xfrm>
          <a:prstGeom prst="rect">
            <a:avLst/>
          </a:prstGeom>
        </p:spPr>
        <p:txBody>
          <a:bodyPr vert="horz" wrap="square" lIns="0" tIns="13970" rIns="0" bIns="0" rtlCol="0">
            <a:spAutoFit/>
          </a:bodyPr>
          <a:lstStyle>
            <a:lvl1pPr>
              <a:defRPr sz="48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10"/>
              </a:spcBef>
            </a:pPr>
            <a:r>
              <a:rPr lang="zh-CN" altLang="en-US" sz="2400">
                <a:solidFill>
                  <a:srgbClr val="1B516D"/>
                </a:solidFill>
                <a:latin typeface="思源黑体旧字形 Normal" panose="020B0400000000000000" charset="-128"/>
                <a:ea typeface="思源黑体旧字形 Normal" panose="020B0400000000000000" charset="-128"/>
                <a:cs typeface="+mn-cs"/>
              </a:rPr>
              <a:t>一、办理</a:t>
            </a:r>
            <a:r>
              <a:rPr lang="zh-CN" altLang="en-US" sz="2400">
                <a:solidFill>
                  <a:srgbClr val="1B516D"/>
                </a:solidFill>
                <a:latin typeface="思源黑体旧字形 Normal" panose="020B0400000000000000" charset="-128"/>
                <a:ea typeface="思源黑体旧字形 Normal" panose="020B0400000000000000" charset="-128"/>
                <a:cs typeface="+mn-cs"/>
              </a:rPr>
              <a:t>须知</a:t>
            </a:r>
            <a:endParaRPr lang="zh-CN" altLang="en-US" sz="2400">
              <a:solidFill>
                <a:srgbClr val="1B516D"/>
              </a:solidFill>
              <a:latin typeface="思源黑体旧字形 Normal" panose="020B0400000000000000" charset="-128"/>
              <a:ea typeface="思源黑体旧字形 Normal" panose="020B0400000000000000" charset="-128"/>
              <a:cs typeface="+mn-cs"/>
            </a:endParaRPr>
          </a:p>
        </p:txBody>
      </p:sp>
      <p:graphicFrame>
        <p:nvGraphicFramePr>
          <p:cNvPr id="19" name="表格 18"/>
          <p:cNvGraphicFramePr>
            <a:graphicFrameLocks noGrp="1"/>
          </p:cNvGraphicFramePr>
          <p:nvPr>
            <p:custDataLst>
              <p:tags r:id="rId1"/>
            </p:custDataLst>
          </p:nvPr>
        </p:nvGraphicFramePr>
        <p:xfrm>
          <a:off x="0" y="2199084"/>
          <a:ext cx="12192000" cy="4212336"/>
        </p:xfrm>
        <a:graphic>
          <a:graphicData uri="http://schemas.openxmlformats.org/drawingml/2006/table">
            <a:tbl>
              <a:tblPr firstRow="1" bandRow="1">
                <a:tableStyleId>{F2DE63D5-997A-4646-A377-4702673A728D}</a:tableStyleId>
              </a:tblPr>
              <a:tblGrid>
                <a:gridCol w="1265291"/>
                <a:gridCol w="5162142"/>
                <a:gridCol w="1766656"/>
                <a:gridCol w="1606859"/>
                <a:gridCol w="1260629"/>
                <a:gridCol w="1130423"/>
              </a:tblGrid>
              <a:tr h="701040">
                <a:tc>
                  <a:txBody>
                    <a:bodyPr/>
                    <a:p>
                      <a:pPr marL="0" algn="ctr" defTabSz="914400" rtl="0" eaLnBrk="1" latinLnBrk="0" hangingPunct="1"/>
                      <a:r>
                        <a:rPr lang="zh-CN" altLang="en-US" sz="2000" kern="1200" dirty="0" smtClean="0">
                          <a:latin typeface="微软雅黑" panose="020B0503020204020204" charset="-122"/>
                          <a:ea typeface="微软雅黑" panose="020B0503020204020204" charset="-122"/>
                        </a:rPr>
                        <a:t>适用人群</a:t>
                      </a:r>
                      <a:endParaRPr lang="zh-CN" altLang="en-US" sz="2000" b="1" kern="1200" dirty="0" smtClean="0">
                        <a:solidFill>
                          <a:schemeClr val="lt1"/>
                        </a:solidFill>
                        <a:latin typeface="微软雅黑" panose="020B0503020204020204" charset="-122"/>
                        <a:ea typeface="微软雅黑" panose="020B0503020204020204" charset="-122"/>
                        <a:cs typeface="+mn-cs"/>
                      </a:endParaRPr>
                    </a:p>
                  </a:txBody>
                  <a:tcPr anchor="ctr">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dirty="0" smtClean="0">
                          <a:latin typeface="微软雅黑" panose="020B0503020204020204" charset="-122"/>
                          <a:ea typeface="微软雅黑" panose="020B0503020204020204" charset="-122"/>
                        </a:rPr>
                        <a:t>资料准备</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b="1" dirty="0" smtClean="0">
                          <a:latin typeface="微软雅黑" panose="020B0503020204020204" charset="-122"/>
                          <a:ea typeface="微软雅黑" panose="020B0503020204020204" charset="-122"/>
                        </a:rPr>
                        <a:t>提取金额规定</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b="1" dirty="0" smtClean="0">
                          <a:latin typeface="微软雅黑" panose="020B0503020204020204" charset="-122"/>
                          <a:ea typeface="微软雅黑" panose="020B0503020204020204" charset="-122"/>
                        </a:rPr>
                        <a:t>提取划账时间规定</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dirty="0" smtClean="0">
                          <a:latin typeface="微软雅黑" panose="020B0503020204020204" charset="-122"/>
                          <a:ea typeface="微软雅黑" panose="020B0503020204020204" charset="-122"/>
                        </a:rPr>
                        <a:t>办理地点</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dirty="0" smtClean="0">
                          <a:latin typeface="微软雅黑" panose="020B0503020204020204" charset="-122"/>
                          <a:ea typeface="微软雅黑" panose="020B0503020204020204" charset="-122"/>
                        </a:rPr>
                        <a:t>附件</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tcPr>
                </a:tc>
              </a:tr>
              <a:tr h="1567380">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0" dirty="0" smtClean="0">
                          <a:latin typeface="+mn-ea"/>
                          <a:ea typeface="+mn-ea"/>
                        </a:rPr>
                        <a:t>购买商品房（含二手房）</a:t>
                      </a:r>
                      <a:endParaRPr lang="zh-CN" altLang="en-US" sz="1400" b="0" dirty="0" smtClean="0">
                        <a:latin typeface="+mn-ea"/>
                        <a:ea typeface="+mn-ea"/>
                      </a:endParaRP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algn="l">
                        <a:lnSpc>
                          <a:spcPct val="130000"/>
                        </a:lnSpc>
                      </a:pPr>
                      <a:r>
                        <a:rPr lang="zh-CN" altLang="en-US" sz="1400" b="0" dirty="0" smtClean="0">
                          <a:latin typeface="+mn-ea"/>
                          <a:ea typeface="+mn-ea"/>
                        </a:rPr>
                        <a:t>提取人的身份证、住房公积金对账簿、银行账户、</a:t>
                      </a:r>
                      <a:r>
                        <a:rPr lang="en-US" altLang="zh-CN" sz="1400" b="0" dirty="0" smtClean="0">
                          <a:latin typeface="+mn-ea"/>
                          <a:ea typeface="+mn-ea"/>
                        </a:rPr>
                        <a:t>《</a:t>
                      </a:r>
                      <a:r>
                        <a:rPr lang="zh-CN" altLang="en-US" sz="1400" b="0" dirty="0" smtClean="0">
                          <a:latin typeface="+mn-ea"/>
                          <a:ea typeface="+mn-ea"/>
                        </a:rPr>
                        <a:t>个人住房公积金存款提取申请表</a:t>
                      </a:r>
                      <a:r>
                        <a:rPr lang="en-US" altLang="zh-CN" sz="1400" b="0" dirty="0" smtClean="0">
                          <a:latin typeface="+mn-ea"/>
                          <a:ea typeface="+mn-ea"/>
                        </a:rPr>
                        <a:t>》</a:t>
                      </a:r>
                      <a:r>
                        <a:rPr lang="zh-CN" altLang="en-US" sz="1400" b="0" dirty="0" smtClean="0">
                          <a:latin typeface="+mn-ea"/>
                          <a:ea typeface="+mn-ea"/>
                        </a:rPr>
                        <a:t>、不动产权证（购买预售商品房可提供经房地产行政管理部门备案的商品房买卖合同）、购房发票、抵押借款合同（用于偿还贷款本息需提供，如没有贷款不需提供）、</a:t>
                      </a:r>
                      <a:r>
                        <a:rPr lang="zh-CN" altLang="en-US" sz="1400" b="0" dirty="0" smtClean="0">
                          <a:solidFill>
                            <a:srgbClr val="C00000"/>
                          </a:solidFill>
                          <a:latin typeface="+mn-ea"/>
                          <a:ea typeface="+mn-ea"/>
                        </a:rPr>
                        <a:t>户口簿</a:t>
                      </a:r>
                      <a:r>
                        <a:rPr lang="zh-CN" altLang="en-US" sz="1400" b="0" dirty="0" smtClean="0">
                          <a:latin typeface="+mn-ea"/>
                          <a:ea typeface="+mn-ea"/>
                        </a:rPr>
                        <a:t>、</a:t>
                      </a:r>
                      <a:r>
                        <a:rPr lang="zh-CN" altLang="en-US" sz="1400" b="0" dirty="0" smtClean="0">
                          <a:solidFill>
                            <a:srgbClr val="C00000"/>
                          </a:solidFill>
                          <a:latin typeface="+mn-ea"/>
                          <a:ea typeface="+mn-ea"/>
                        </a:rPr>
                        <a:t>结婚证</a:t>
                      </a:r>
                      <a:endParaRPr lang="zh-CN" altLang="en-US" sz="1400" b="0" dirty="0" smtClean="0">
                        <a:solidFill>
                          <a:srgbClr val="C00000"/>
                        </a:solidFill>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p>
                      <a:pPr algn="l"/>
                      <a:r>
                        <a:rPr lang="en-US" altLang="zh-CN" sz="1400" b="0" dirty="0" smtClean="0">
                          <a:latin typeface="+mn-ea"/>
                          <a:ea typeface="+mn-ea"/>
                        </a:rPr>
                        <a:t>1.</a:t>
                      </a:r>
                      <a:r>
                        <a:rPr lang="zh-CN" altLang="en-US" sz="1400" b="0" dirty="0" smtClean="0">
                          <a:latin typeface="+mn-ea"/>
                          <a:ea typeface="+mn-ea"/>
                        </a:rPr>
                        <a:t>职工个人累计提取总额不得超过房屋所占产权份额</a:t>
                      </a:r>
                      <a:endParaRPr lang="en-US" altLang="zh-CN" sz="1400" b="0" dirty="0" smtClean="0">
                        <a:latin typeface="+mn-ea"/>
                        <a:ea typeface="+mn-ea"/>
                      </a:endParaRPr>
                    </a:p>
                    <a:p>
                      <a:pPr algn="l"/>
                      <a:r>
                        <a:rPr lang="en-US" altLang="zh-CN" sz="1400" b="0" dirty="0" smtClean="0">
                          <a:latin typeface="+mn-ea"/>
                          <a:ea typeface="+mn-ea"/>
                        </a:rPr>
                        <a:t>2.</a:t>
                      </a:r>
                      <a:r>
                        <a:rPr lang="zh-CN" altLang="en-US" sz="1400" b="0" dirty="0" smtClean="0">
                          <a:latin typeface="+mn-ea"/>
                          <a:ea typeface="+mn-ea"/>
                        </a:rPr>
                        <a:t>每次提取，个人明细余额不低于</a:t>
                      </a:r>
                      <a:r>
                        <a:rPr lang="en-US" altLang="zh-CN" sz="1400" b="0" dirty="0" smtClean="0">
                          <a:latin typeface="+mn-ea"/>
                          <a:ea typeface="+mn-ea"/>
                        </a:rPr>
                        <a:t>500</a:t>
                      </a:r>
                      <a:r>
                        <a:rPr lang="zh-CN" altLang="en-US" sz="1400" b="0" dirty="0" smtClean="0">
                          <a:latin typeface="+mn-ea"/>
                          <a:ea typeface="+mn-ea"/>
                        </a:rPr>
                        <a:t>元</a:t>
                      </a:r>
                      <a:endParaRPr lang="zh-CN" altLang="en-US" sz="1400" b="0" dirty="0" smtClean="0">
                        <a:latin typeface="+mn-ea"/>
                        <a:ea typeface="+mn-ea"/>
                      </a:endParaRPr>
                    </a:p>
                    <a:p>
                      <a:pPr algn="l"/>
                      <a:r>
                        <a:rPr lang="en-US" altLang="zh-CN" sz="1400" b="0" dirty="0" smtClean="0">
                          <a:latin typeface="+mn-ea"/>
                          <a:ea typeface="+mn-ea"/>
                        </a:rPr>
                        <a:t>3.</a:t>
                      </a:r>
                      <a:r>
                        <a:rPr lang="zh-CN" altLang="en-US" sz="1400" b="0" dirty="0" smtClean="0">
                          <a:latin typeface="+mn-ea"/>
                          <a:ea typeface="+mn-ea"/>
                        </a:rPr>
                        <a:t>住房公积金贷款逾期未还清的，应先还清贷款逾期本息后，再申请提取</a:t>
                      </a:r>
                      <a:endParaRPr lang="zh-CN" altLang="en-US" sz="1400" b="0" dirty="0" smtClean="0">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rowSpan="2">
                  <a:txBody>
                    <a:bodyPr/>
                    <a:p>
                      <a:pPr algn="l"/>
                      <a:r>
                        <a:rPr lang="zh-CN" altLang="en-US" sz="1400" b="0" dirty="0" smtClean="0">
                          <a:latin typeface="+mn-ea"/>
                          <a:ea typeface="+mn-ea"/>
                        </a:rPr>
                        <a:t>同一房产办理住房公积金提取，资金的划拔采用银行自动划账形式，划账时间间隔为：</a:t>
                      </a:r>
                      <a:endParaRPr lang="en-US" altLang="zh-CN" sz="1400" b="0" dirty="0" smtClean="0">
                        <a:latin typeface="+mn-ea"/>
                        <a:ea typeface="+mn-ea"/>
                      </a:endParaRPr>
                    </a:p>
                    <a:p>
                      <a:pPr algn="l"/>
                      <a:r>
                        <a:rPr lang="en-US" altLang="zh-CN" sz="1400" b="0" dirty="0" smtClean="0">
                          <a:latin typeface="+mn-ea"/>
                          <a:ea typeface="+mn-ea"/>
                        </a:rPr>
                        <a:t>1.</a:t>
                      </a:r>
                      <a:r>
                        <a:rPr lang="zh-CN" altLang="en-US" sz="1400" b="0" dirty="0" smtClean="0">
                          <a:latin typeface="+mn-ea"/>
                          <a:ea typeface="+mn-ea"/>
                        </a:rPr>
                        <a:t>用于购、建、大修自住住房偿还贷款本息的，不少于半年提取划账一次</a:t>
                      </a:r>
                      <a:endParaRPr lang="en-US" altLang="zh-CN" sz="1400" b="0" dirty="0" smtClean="0">
                        <a:latin typeface="+mn-ea"/>
                        <a:ea typeface="+mn-ea"/>
                      </a:endParaRPr>
                    </a:p>
                    <a:p>
                      <a:pPr algn="l"/>
                      <a:r>
                        <a:rPr lang="en-US" altLang="zh-CN" sz="1400" b="0" dirty="0" smtClean="0">
                          <a:latin typeface="+mn-ea"/>
                          <a:ea typeface="+mn-ea"/>
                        </a:rPr>
                        <a:t>2.</a:t>
                      </a:r>
                      <a:r>
                        <a:rPr lang="zh-CN" altLang="en-US" sz="1400" b="0" dirty="0" smtClean="0">
                          <a:latin typeface="+mn-ea"/>
                          <a:ea typeface="+mn-ea"/>
                        </a:rPr>
                        <a:t>其他均为不少于一年提取划账一次</a:t>
                      </a:r>
                      <a:endParaRPr lang="zh-CN" altLang="en-US" sz="1400" b="0" dirty="0" smtClean="0">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rowSpan="2">
                  <a:txBody>
                    <a:bodyPr/>
                    <a:p>
                      <a:pPr algn="ctr"/>
                      <a:r>
                        <a:rPr lang="zh-CN" altLang="en-US" sz="1400" b="0" dirty="0" smtClean="0">
                          <a:latin typeface="+mn-ea"/>
                          <a:ea typeface="+mn-ea"/>
                        </a:rPr>
                        <a:t>公积金中心门前柜台办理</a:t>
                      </a:r>
                      <a:r>
                        <a:rPr lang="en-US" altLang="zh-CN" sz="1400" b="0" dirty="0" smtClean="0">
                          <a:latin typeface="+mn-ea"/>
                          <a:ea typeface="+mn-ea"/>
                        </a:rPr>
                        <a:t>(</a:t>
                      </a:r>
                      <a:r>
                        <a:rPr lang="zh-CN" altLang="en-US" sz="1400" b="0" dirty="0" smtClean="0">
                          <a:latin typeface="+mn-ea"/>
                          <a:ea typeface="+mn-ea"/>
                        </a:rPr>
                        <a:t>本人）</a:t>
                      </a:r>
                      <a:endParaRPr lang="zh-CN" altLang="en-US" sz="1400" b="0" dirty="0" smtClean="0">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rowSpan="2">
                  <a:txBody>
                    <a:bodyPr/>
                    <a:p>
                      <a:pPr algn="ctr"/>
                      <a:endParaRPr lang="zh-CN" altLang="en-US" sz="1600" b="1" dirty="0">
                        <a:latin typeface="+mn-lt"/>
                        <a:ea typeface="+mn-ea"/>
                      </a:endParaRPr>
                    </a:p>
                  </a:txBody>
                  <a:tcPr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r>
              <a:tr h="1491449">
                <a:tc>
                  <a:txBody>
                    <a:bodyPr/>
                    <a:p>
                      <a:pPr algn="ctr"/>
                      <a:r>
                        <a:rPr lang="zh-CN" altLang="en-US" sz="1400" b="0" dirty="0" smtClean="0">
                          <a:latin typeface="+mn-ea"/>
                          <a:ea typeface="+mn-ea"/>
                        </a:rPr>
                        <a:t>建造、翻建、大修自住房</a:t>
                      </a:r>
                      <a:endParaRPr lang="zh-CN" altLang="en-US" sz="1400" b="0" dirty="0" smtClean="0">
                        <a:latin typeface="+mn-ea"/>
                        <a:ea typeface="+mn-ea"/>
                      </a:endParaRP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marL="0" marR="0" indent="0" algn="l" defTabSz="914400" rtl="0" eaLnBrk="1" fontAlgn="auto" latinLnBrk="0" hangingPunct="1">
                        <a:lnSpc>
                          <a:spcPct val="130000"/>
                        </a:lnSpc>
                        <a:spcBef>
                          <a:spcPts val="0"/>
                        </a:spcBef>
                        <a:spcAft>
                          <a:spcPts val="0"/>
                        </a:spcAft>
                        <a:buClrTx/>
                        <a:buSzTx/>
                        <a:buFontTx/>
                        <a:buNone/>
                        <a:defRPr/>
                      </a:pPr>
                      <a:r>
                        <a:rPr lang="zh-CN" altLang="en-US" sz="1400" b="0" dirty="0" smtClean="0">
                          <a:latin typeface="+mn-ea"/>
                          <a:ea typeface="+mn-ea"/>
                        </a:rPr>
                        <a:t>提取人的身份证、住房公积金对账簿、银行账户、</a:t>
                      </a:r>
                      <a:r>
                        <a:rPr lang="en-US" altLang="zh-CN" sz="1400" b="0" dirty="0" smtClean="0">
                          <a:latin typeface="+mn-ea"/>
                          <a:ea typeface="+mn-ea"/>
                        </a:rPr>
                        <a:t>《</a:t>
                      </a:r>
                      <a:r>
                        <a:rPr lang="zh-CN" altLang="en-US" sz="1400" b="0" dirty="0" smtClean="0">
                          <a:latin typeface="+mn-ea"/>
                          <a:ea typeface="+mn-ea"/>
                        </a:rPr>
                        <a:t>个人住房公积金存款提取申请表</a:t>
                      </a:r>
                      <a:r>
                        <a:rPr lang="en-US" altLang="zh-CN" sz="1400" b="0" dirty="0" smtClean="0">
                          <a:latin typeface="+mn-ea"/>
                          <a:ea typeface="+mn-ea"/>
                        </a:rPr>
                        <a:t>》</a:t>
                      </a:r>
                      <a:r>
                        <a:rPr lang="zh-CN" altLang="en-US" sz="1400" b="0" dirty="0" smtClean="0">
                          <a:latin typeface="+mn-ea"/>
                          <a:ea typeface="+mn-ea"/>
                        </a:rPr>
                        <a:t>、土地证、规划许可证、结算发票、有资质机构出具的房屋安全鉴定证明、抵押借款合同（用于偿还贷款本息需提供，如没有贷款不需提供）、</a:t>
                      </a:r>
                      <a:r>
                        <a:rPr lang="zh-CN" altLang="en-US" sz="1400" b="0" dirty="0" smtClean="0">
                          <a:solidFill>
                            <a:srgbClr val="C00000"/>
                          </a:solidFill>
                          <a:latin typeface="+mn-ea"/>
                          <a:ea typeface="+mn-ea"/>
                        </a:rPr>
                        <a:t>户口簿、异地住房公积金缴存凭证</a:t>
                      </a:r>
                      <a:r>
                        <a:rPr lang="zh-CN" altLang="en-US" sz="1400" b="0" dirty="0" smtClean="0">
                          <a:latin typeface="+mn-ea"/>
                          <a:ea typeface="+mn-ea"/>
                        </a:rPr>
                        <a:t>、</a:t>
                      </a:r>
                      <a:r>
                        <a:rPr lang="zh-CN" altLang="en-US" sz="1400" b="0" dirty="0" smtClean="0">
                          <a:solidFill>
                            <a:srgbClr val="C00000"/>
                          </a:solidFill>
                          <a:latin typeface="+mn-ea"/>
                          <a:ea typeface="+mn-ea"/>
                        </a:rPr>
                        <a:t>结婚证</a:t>
                      </a:r>
                      <a:endParaRPr lang="zh-CN" altLang="en-US" sz="1400" b="0" dirty="0" smtClean="0">
                        <a:solidFill>
                          <a:srgbClr val="C00000"/>
                        </a:solidFill>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cPr/>
                </a:tc>
                <a:tc vMerge="1">
                  <a:tcPr/>
                </a:tc>
                <a:tc vMerge="1">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vMerge="1">
                  <a:tcPr anchor="ctr">
                    <a:lnL w="12700" cap="flat" cmpd="sng" algn="ctr">
                      <a:solidFill>
                        <a:schemeClr val="tx1">
                          <a:lumMod val="50000"/>
                          <a:lumOff val="50000"/>
                        </a:schemeClr>
                      </a:solidFill>
                      <a:prstDash val="solid"/>
                      <a:round/>
                      <a:headEnd type="none" w="med" len="med"/>
                      <a:tailEnd type="none" w="med" len="med"/>
                    </a:lnL>
                  </a:tcPr>
                </a:tc>
              </a:tr>
            </a:tbl>
          </a:graphicData>
        </a:graphic>
      </p:graphicFrame>
      <p:graphicFrame>
        <p:nvGraphicFramePr>
          <p:cNvPr id="3" name="对象 2"/>
          <p:cNvGraphicFramePr>
            <a:graphicFrameLocks noChangeAspect="1"/>
          </p:cNvGraphicFramePr>
          <p:nvPr/>
        </p:nvGraphicFramePr>
        <p:xfrm>
          <a:off x="11129554" y="4250812"/>
          <a:ext cx="1027585" cy="1022847"/>
        </p:xfrm>
        <a:graphic>
          <a:graphicData uri="http://schemas.openxmlformats.org/presentationml/2006/ole">
            <mc:AlternateContent xmlns:mc="http://schemas.openxmlformats.org/markup-compatibility/2006">
              <mc:Choice xmlns:v="urn:schemas-microsoft-com:vml" Requires="v">
                <p:oleObj spid="_x0000_s3793" name="Document" showAsIcon="1" r:id="rId2" imgW="914400" imgH="828675" progId="Word.Document.8">
                  <p:embed/>
                </p:oleObj>
              </mc:Choice>
              <mc:Fallback>
                <p:oleObj name="Document" showAsIcon="1" r:id="rId2" imgW="914400" imgH="828675" progId="Word.Document.8">
                  <p:embed/>
                  <p:pic>
                    <p:nvPicPr>
                      <p:cNvPr id="0" name="图片 3792"/>
                      <p:cNvPicPr/>
                      <p:nvPr/>
                    </p:nvPicPr>
                    <p:blipFill>
                      <a:blip r:embed="rId3"/>
                      <a:stretch>
                        <a:fillRect/>
                      </a:stretch>
                    </p:blipFill>
                    <p:spPr>
                      <a:xfrm>
                        <a:off x="11129554" y="4250812"/>
                        <a:ext cx="1027585" cy="1022847"/>
                      </a:xfrm>
                      <a:prstGeom prst="rect">
                        <a:avLst/>
                      </a:prstGeom>
                      <a:ln w="31750">
                        <a:solidFill>
                          <a:schemeClr val="accent1"/>
                        </a:solidFill>
                        <a:prstDash val="dash"/>
                      </a:ln>
                    </p:spPr>
                  </p:pic>
                </p:oleObj>
              </mc:Fallback>
            </mc:AlternateContent>
          </a:graphicData>
        </a:graphic>
      </p:graphicFrame>
      <p:sp>
        <p:nvSpPr>
          <p:cNvPr id="4" name="矩形标注 3"/>
          <p:cNvSpPr/>
          <p:nvPr/>
        </p:nvSpPr>
        <p:spPr>
          <a:xfrm>
            <a:off x="11070456" y="3451751"/>
            <a:ext cx="1105550" cy="612648"/>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200" b="1" dirty="0" smtClean="0">
                <a:solidFill>
                  <a:srgbClr val="C00000"/>
                </a:solidFill>
              </a:rPr>
              <a:t>需加盖公司章</a:t>
            </a:r>
            <a:endParaRPr lang="zh-CN" altLang="en-US" sz="1200" b="1" dirty="0">
              <a:solidFill>
                <a:srgbClr val="C00000"/>
              </a:solidFill>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6"/>
          <p:cNvSpPr txBox="1">
            <a:spLocks noGrp="1"/>
          </p:cNvSpPr>
          <p:nvPr/>
        </p:nvSpPr>
        <p:spPr>
          <a:xfrm>
            <a:off x="1178610" y="1289761"/>
            <a:ext cx="4661535" cy="382905"/>
          </a:xfrm>
          <a:prstGeom prst="rect">
            <a:avLst/>
          </a:prstGeom>
        </p:spPr>
        <p:txBody>
          <a:bodyPr vert="horz" wrap="square" lIns="0" tIns="13970" rIns="0" bIns="0" rtlCol="0">
            <a:spAutoFit/>
          </a:bodyPr>
          <a:lstStyle>
            <a:lvl1pPr>
              <a:defRPr sz="48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10"/>
              </a:spcBef>
            </a:pPr>
            <a:r>
              <a:rPr lang="zh-CN" altLang="en-US" sz="2400">
                <a:solidFill>
                  <a:srgbClr val="1B516D"/>
                </a:solidFill>
                <a:latin typeface="思源黑体旧字形 Normal" panose="020B0400000000000000" charset="-128"/>
                <a:ea typeface="思源黑体旧字形 Normal" panose="020B0400000000000000" charset="-128"/>
                <a:cs typeface="+mn-cs"/>
              </a:rPr>
              <a:t>一、办理须知</a:t>
            </a:r>
            <a:r>
              <a:rPr lang="en-US" altLang="zh-CN" sz="2400">
                <a:solidFill>
                  <a:srgbClr val="1B516D"/>
                </a:solidFill>
                <a:latin typeface="思源黑体旧字形 Normal" panose="020B0400000000000000" charset="-128"/>
                <a:ea typeface="思源黑体旧字形 Normal" panose="020B0400000000000000" charset="-128"/>
                <a:cs typeface="+mn-cs"/>
              </a:rPr>
              <a:t>-</a:t>
            </a:r>
            <a:r>
              <a:rPr lang="zh-CN" altLang="en-US" sz="2400">
                <a:solidFill>
                  <a:srgbClr val="1B516D"/>
                </a:solidFill>
                <a:latin typeface="思源黑体旧字形 Normal" panose="020B0400000000000000" charset="-128"/>
                <a:ea typeface="思源黑体旧字形 Normal" panose="020B0400000000000000" charset="-128"/>
                <a:cs typeface="+mn-cs"/>
              </a:rPr>
              <a:t>特别</a:t>
            </a:r>
            <a:r>
              <a:rPr lang="zh-CN" altLang="en-US" sz="2400">
                <a:solidFill>
                  <a:srgbClr val="1B516D"/>
                </a:solidFill>
                <a:latin typeface="思源黑体旧字形 Normal" panose="020B0400000000000000" charset="-128"/>
                <a:ea typeface="思源黑体旧字形 Normal" panose="020B0400000000000000" charset="-128"/>
                <a:cs typeface="+mn-cs"/>
              </a:rPr>
              <a:t>提醒</a:t>
            </a:r>
            <a:endParaRPr lang="zh-CN" altLang="en-US" sz="2400">
              <a:solidFill>
                <a:srgbClr val="1B516D"/>
              </a:solidFill>
              <a:latin typeface="思源黑体旧字形 Normal" panose="020B0400000000000000" charset="-128"/>
              <a:ea typeface="思源黑体旧字形 Normal" panose="020B0400000000000000" charset="-128"/>
              <a:cs typeface="+mn-cs"/>
            </a:endParaRPr>
          </a:p>
        </p:txBody>
      </p:sp>
      <p:sp>
        <p:nvSpPr>
          <p:cNvPr id="2" name="文本框 15"/>
          <p:cNvSpPr txBox="1"/>
          <p:nvPr/>
        </p:nvSpPr>
        <p:spPr>
          <a:xfrm>
            <a:off x="440690" y="1821815"/>
            <a:ext cx="11167110" cy="4154170"/>
          </a:xfrm>
          <a:prstGeom prst="rect">
            <a:avLst/>
          </a:prstGeom>
          <a:noFill/>
        </p:spPr>
        <p:txBody>
          <a:bodyPr wrap="square" rtlCol="0">
            <a:spAutoFit/>
          </a:bodyPr>
          <a:p>
            <a:pPr>
              <a:lnSpc>
                <a:spcPct val="150000"/>
              </a:lnSpc>
            </a:pPr>
            <a:r>
              <a:rPr sz="1600">
                <a:solidFill>
                  <a:srgbClr val="FF0000"/>
                </a:solidFill>
                <a:latin typeface="思源黑体旧字形 Normal" panose="020B0400000000000000" charset="-128"/>
                <a:ea typeface="思源黑体旧字形 Normal" panose="020B0400000000000000" charset="-128"/>
              </a:rPr>
              <a:t>关于异地（佛山市外）购买、建造、翻建、大修自住住房的缴存职工，如需申报住房公积金提取，必须符合以下条件：</a:t>
            </a:r>
            <a:endParaRPr sz="1600">
              <a:solidFill>
                <a:srgbClr val="FF0000"/>
              </a:solidFill>
              <a:latin typeface="思源黑体旧字形 Normal" panose="020B0400000000000000" charset="-128"/>
              <a:ea typeface="思源黑体旧字形 Normal" panose="020B0400000000000000" charset="-128"/>
            </a:endParaRPr>
          </a:p>
          <a:p>
            <a:pPr>
              <a:lnSpc>
                <a:spcPct val="150000"/>
              </a:lnSpc>
            </a:pPr>
            <a:r>
              <a:rPr sz="1600">
                <a:solidFill>
                  <a:srgbClr val="1B516D"/>
                </a:solidFill>
                <a:latin typeface="思源黑体旧字形 Normal" panose="020B0400000000000000" charset="-128"/>
                <a:ea typeface="思源黑体旧字形 Normal" panose="020B0400000000000000" charset="-128"/>
              </a:rPr>
              <a:t>1.职工本人或其配偶户口在房屋所在地（以职工提供的户口簿和结婚证为准）</a:t>
            </a:r>
            <a:endParaRPr sz="1600">
              <a:solidFill>
                <a:srgbClr val="1B516D"/>
              </a:solidFill>
              <a:latin typeface="思源黑体旧字形 Normal" panose="020B0400000000000000" charset="-128"/>
              <a:ea typeface="思源黑体旧字形 Normal" panose="020B0400000000000000" charset="-128"/>
            </a:endParaRPr>
          </a:p>
          <a:p>
            <a:pPr>
              <a:lnSpc>
                <a:spcPct val="150000"/>
              </a:lnSpc>
            </a:pPr>
            <a:r>
              <a:rPr sz="1600">
                <a:solidFill>
                  <a:srgbClr val="FF0000"/>
                </a:solidFill>
                <a:latin typeface="思源黑体旧字形 Normal" panose="020B0400000000000000" charset="-128"/>
                <a:ea typeface="思源黑体旧字形 Normal" panose="020B0400000000000000" charset="-128"/>
              </a:rPr>
              <a:t>关于第3页PPT中需提供资料《结婚证》的说明：</a:t>
            </a:r>
            <a:endParaRPr sz="1600">
              <a:solidFill>
                <a:srgbClr val="FF0000"/>
              </a:solidFill>
              <a:latin typeface="思源黑体旧字形 Normal" panose="020B0400000000000000" charset="-128"/>
              <a:ea typeface="思源黑体旧字形 Normal" panose="020B0400000000000000" charset="-128"/>
            </a:endParaRPr>
          </a:p>
          <a:p>
            <a:pPr>
              <a:lnSpc>
                <a:spcPct val="150000"/>
              </a:lnSpc>
            </a:pPr>
            <a:r>
              <a:rPr sz="1600">
                <a:solidFill>
                  <a:srgbClr val="1B516D"/>
                </a:solidFill>
                <a:latin typeface="思源黑体旧字形 Normal" panose="020B0400000000000000" charset="-128"/>
                <a:ea typeface="思源黑体旧字形 Normal" panose="020B0400000000000000" charset="-128"/>
              </a:rPr>
              <a:t>1.婚姻存续期间购买、建造、翻建、大修的自住住房且产权证（或购房合同）只登记一人姓名的，其配偶（未进行登记的一方）可持结婚证到业务窗口办理提取（夫妻双方以同一套房产提取住房公积金）</a:t>
            </a:r>
            <a:endParaRPr sz="1600">
              <a:solidFill>
                <a:srgbClr val="1B516D"/>
              </a:solidFill>
              <a:latin typeface="思源黑体旧字形 Normal" panose="020B0400000000000000" charset="-128"/>
              <a:ea typeface="思源黑体旧字形 Normal" panose="020B0400000000000000" charset="-128"/>
            </a:endParaRPr>
          </a:p>
          <a:p>
            <a:pPr>
              <a:lnSpc>
                <a:spcPct val="150000"/>
              </a:lnSpc>
            </a:pPr>
            <a:r>
              <a:rPr sz="1600">
                <a:solidFill>
                  <a:srgbClr val="1B516D"/>
                </a:solidFill>
                <a:latin typeface="思源黑体旧字形 Normal" panose="020B0400000000000000" charset="-128"/>
                <a:ea typeface="思源黑体旧字形 Normal" panose="020B0400000000000000" charset="-128"/>
              </a:rPr>
              <a:t>2.非婚姻存续期间购买、建造、翻建、大修的自住住房，如只登记一人姓名，不能确认为夫妻共有财产，应依法认定产权证上确认的所有权人</a:t>
            </a:r>
            <a:endParaRPr sz="1600">
              <a:solidFill>
                <a:srgbClr val="1B516D"/>
              </a:solidFill>
              <a:latin typeface="思源黑体旧字形 Normal" panose="020B0400000000000000" charset="-128"/>
              <a:ea typeface="思源黑体旧字形 Normal" panose="020B0400000000000000" charset="-128"/>
            </a:endParaRPr>
          </a:p>
          <a:p>
            <a:pPr>
              <a:lnSpc>
                <a:spcPct val="150000"/>
              </a:lnSpc>
            </a:pPr>
            <a:r>
              <a:rPr sz="1600">
                <a:solidFill>
                  <a:srgbClr val="FF0000"/>
                </a:solidFill>
                <a:latin typeface="思源黑体旧字形 Normal" panose="020B0400000000000000" charset="-128"/>
                <a:ea typeface="思源黑体旧字形 Normal" panose="020B0400000000000000" charset="-128"/>
              </a:rPr>
              <a:t>温馨提醒:</a:t>
            </a:r>
            <a:endParaRPr sz="1600">
              <a:solidFill>
                <a:srgbClr val="FF0000"/>
              </a:solidFill>
              <a:latin typeface="思源黑体旧字形 Normal" panose="020B0400000000000000" charset="-128"/>
              <a:ea typeface="思源黑体旧字形 Normal" panose="020B0400000000000000" charset="-128"/>
            </a:endParaRPr>
          </a:p>
          <a:p>
            <a:pPr>
              <a:lnSpc>
                <a:spcPct val="150000"/>
              </a:lnSpc>
            </a:pPr>
            <a:r>
              <a:rPr sz="1600">
                <a:solidFill>
                  <a:srgbClr val="1B516D"/>
                </a:solidFill>
                <a:latin typeface="思源黑体旧字形 Normal" panose="020B0400000000000000" charset="-128"/>
                <a:ea typeface="思源黑体旧字形 Normal" panose="020B0400000000000000" charset="-128"/>
              </a:rPr>
              <a:t>1.1999年4月3日之后购买的房产都可以用于申请提取佛山住房公积金</a:t>
            </a:r>
            <a:endParaRPr sz="1600">
              <a:solidFill>
                <a:srgbClr val="1B516D"/>
              </a:solidFill>
              <a:latin typeface="思源黑体旧字形 Normal" panose="020B0400000000000000" charset="-128"/>
              <a:ea typeface="思源黑体旧字形 Normal" panose="020B0400000000000000" charset="-128"/>
            </a:endParaRPr>
          </a:p>
          <a:p>
            <a:pPr>
              <a:lnSpc>
                <a:spcPct val="150000"/>
              </a:lnSpc>
            </a:pPr>
            <a:r>
              <a:rPr sz="1600">
                <a:solidFill>
                  <a:srgbClr val="1B516D"/>
                </a:solidFill>
                <a:latin typeface="思源黑体旧字形 Normal" panose="020B0400000000000000" charset="-128"/>
                <a:ea typeface="思源黑体旧字形 Normal" panose="020B0400000000000000" charset="-128"/>
              </a:rPr>
              <a:t>2.提取额度以房产发票为依据</a:t>
            </a:r>
            <a:endParaRPr sz="1600">
              <a:solidFill>
                <a:srgbClr val="1B516D"/>
              </a:solidFill>
              <a:latin typeface="思源黑体旧字形 Normal" panose="020B0400000000000000" charset="-128"/>
              <a:ea typeface="思源黑体旧字形 Normal" panose="020B0400000000000000" charset="-128"/>
            </a:endParaRPr>
          </a:p>
          <a:p>
            <a:pPr>
              <a:lnSpc>
                <a:spcPct val="150000"/>
              </a:lnSpc>
            </a:pPr>
            <a:r>
              <a:rPr sz="1600">
                <a:solidFill>
                  <a:srgbClr val="1B516D"/>
                </a:solidFill>
                <a:latin typeface="思源黑体旧字形 Normal" panose="020B0400000000000000" charset="-128"/>
                <a:ea typeface="思源黑体旧字形 Normal" panose="020B0400000000000000" charset="-128"/>
              </a:rPr>
              <a:t>3.同一套房产额度提取完后，不可重复用于提取佛山住房公积金</a:t>
            </a:r>
            <a:endParaRPr sz="1600">
              <a:solidFill>
                <a:srgbClr val="1B516D"/>
              </a:solidFill>
              <a:latin typeface="思源黑体旧字形 Normal" panose="020B0400000000000000" charset="-128"/>
              <a:ea typeface="思源黑体旧字形 Normal" panose="020B0400000000000000" charset="-128"/>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6"/>
          <p:cNvSpPr txBox="1">
            <a:spLocks noGrp="1"/>
          </p:cNvSpPr>
          <p:nvPr/>
        </p:nvSpPr>
        <p:spPr>
          <a:xfrm>
            <a:off x="1178610" y="1289761"/>
            <a:ext cx="4661535" cy="382905"/>
          </a:xfrm>
          <a:prstGeom prst="rect">
            <a:avLst/>
          </a:prstGeom>
        </p:spPr>
        <p:txBody>
          <a:bodyPr vert="horz" wrap="square" lIns="0" tIns="13970" rIns="0" bIns="0" rtlCol="0">
            <a:spAutoFit/>
          </a:bodyPr>
          <a:lstStyle>
            <a:lvl1pPr>
              <a:defRPr sz="48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10"/>
              </a:spcBef>
            </a:pPr>
            <a:r>
              <a:rPr lang="zh-CN" altLang="en-US" sz="2400">
                <a:solidFill>
                  <a:srgbClr val="1B516D"/>
                </a:solidFill>
                <a:latin typeface="思源黑体旧字形 Normal" panose="020B0400000000000000" charset="-128"/>
                <a:ea typeface="思源黑体旧字形 Normal" panose="020B0400000000000000" charset="-128"/>
                <a:cs typeface="+mn-cs"/>
              </a:rPr>
              <a:t>一、</a:t>
            </a:r>
            <a:r>
              <a:rPr lang="zh-CN" altLang="en-US" sz="2400">
                <a:solidFill>
                  <a:srgbClr val="1B516D"/>
                </a:solidFill>
                <a:latin typeface="思源黑体旧字形 Normal" panose="020B0400000000000000" charset="-128"/>
                <a:ea typeface="思源黑体旧字形 Normal" panose="020B0400000000000000" charset="-128"/>
                <a:cs typeface="+mn-cs"/>
              </a:rPr>
              <a:t>办理须知</a:t>
            </a:r>
            <a:endParaRPr lang="zh-CN" altLang="en-US" sz="2400">
              <a:solidFill>
                <a:srgbClr val="1B516D"/>
              </a:solidFill>
              <a:latin typeface="思源黑体旧字形 Normal" panose="020B0400000000000000" charset="-128"/>
              <a:ea typeface="思源黑体旧字形 Normal" panose="020B0400000000000000" charset="-128"/>
              <a:cs typeface="+mn-cs"/>
            </a:endParaRPr>
          </a:p>
        </p:txBody>
      </p:sp>
      <p:graphicFrame>
        <p:nvGraphicFramePr>
          <p:cNvPr id="3" name="表格 2"/>
          <p:cNvGraphicFramePr>
            <a:graphicFrameLocks noGrp="1"/>
          </p:cNvGraphicFramePr>
          <p:nvPr>
            <p:custDataLst>
              <p:tags r:id="rId1"/>
            </p:custDataLst>
          </p:nvPr>
        </p:nvGraphicFramePr>
        <p:xfrm>
          <a:off x="8878" y="2203371"/>
          <a:ext cx="12183122" cy="3697049"/>
        </p:xfrm>
        <a:graphic>
          <a:graphicData uri="http://schemas.openxmlformats.org/drawingml/2006/table">
            <a:tbl>
              <a:tblPr firstRow="1" bandRow="1">
                <a:tableStyleId>{F2DE63D5-997A-4646-A377-4702673A728D}</a:tableStyleId>
              </a:tblPr>
              <a:tblGrid>
                <a:gridCol w="1384917"/>
                <a:gridCol w="5656610"/>
                <a:gridCol w="2521131"/>
                <a:gridCol w="1397726"/>
                <a:gridCol w="1222738"/>
              </a:tblGrid>
              <a:tr h="701040">
                <a:tc>
                  <a:txBody>
                    <a:bodyPr/>
                    <a:p>
                      <a:pPr marL="0" algn="ctr" defTabSz="914400" rtl="0" eaLnBrk="1" latinLnBrk="0" hangingPunct="1"/>
                      <a:r>
                        <a:rPr lang="zh-CN" altLang="en-US" sz="2000" kern="1200" dirty="0" smtClean="0">
                          <a:latin typeface="微软雅黑" panose="020B0503020204020204" charset="-122"/>
                          <a:ea typeface="微软雅黑" panose="020B0503020204020204" charset="-122"/>
                        </a:rPr>
                        <a:t>适用人群</a:t>
                      </a:r>
                      <a:endParaRPr lang="zh-CN" altLang="en-US" sz="2000" b="1" kern="1200" dirty="0" smtClean="0">
                        <a:solidFill>
                          <a:schemeClr val="lt1"/>
                        </a:solidFill>
                        <a:latin typeface="微软雅黑" panose="020B0503020204020204" charset="-122"/>
                        <a:ea typeface="微软雅黑" panose="020B0503020204020204" charset="-122"/>
                        <a:cs typeface="+mn-cs"/>
                      </a:endParaRPr>
                    </a:p>
                  </a:txBody>
                  <a:tcPr anchor="ctr">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dirty="0" smtClean="0">
                          <a:latin typeface="微软雅黑" panose="020B0503020204020204" charset="-122"/>
                          <a:ea typeface="微软雅黑" panose="020B0503020204020204" charset="-122"/>
                        </a:rPr>
                        <a:t>资料准备</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b="1" dirty="0" smtClean="0">
                          <a:latin typeface="微软雅黑" panose="020B0503020204020204" charset="-122"/>
                          <a:ea typeface="微软雅黑" panose="020B0503020204020204" charset="-122"/>
                        </a:rPr>
                        <a:t>提取金额及</a:t>
                      </a:r>
                      <a:endParaRPr lang="en-US" altLang="zh-CN" sz="2000" b="1" dirty="0" smtClean="0">
                        <a:latin typeface="微软雅黑" panose="020B0503020204020204" charset="-122"/>
                        <a:ea typeface="微软雅黑" panose="020B0503020204020204" charset="-122"/>
                      </a:endParaRPr>
                    </a:p>
                    <a:p>
                      <a:pPr algn="ctr"/>
                      <a:r>
                        <a:rPr lang="zh-CN" altLang="en-US" sz="2000" b="1" dirty="0" smtClean="0">
                          <a:latin typeface="微软雅黑" panose="020B0503020204020204" charset="-122"/>
                          <a:ea typeface="微软雅黑" panose="020B0503020204020204" charset="-122"/>
                        </a:rPr>
                        <a:t>间隔规定</a:t>
                      </a:r>
                      <a:endParaRPr lang="zh-CN" altLang="en-US" sz="2000" b="1" dirty="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dirty="0" smtClean="0">
                          <a:latin typeface="微软雅黑" panose="020B0503020204020204" charset="-122"/>
                          <a:ea typeface="微软雅黑" panose="020B0503020204020204" charset="-122"/>
                        </a:rPr>
                        <a:t>办理地点</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dirty="0" smtClean="0">
                          <a:latin typeface="微软雅黑" panose="020B0503020204020204" charset="-122"/>
                          <a:ea typeface="微软雅黑" panose="020B0503020204020204" charset="-122"/>
                        </a:rPr>
                        <a:t>附件</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tcPr>
                </a:tc>
              </a:tr>
              <a:tr h="1624409">
                <a:tc>
                  <a:txBody>
                    <a:bodyPr/>
                    <a:p>
                      <a:pPr marL="0" marR="0" indent="0" algn="ctr" defTabSz="914400" rtl="0" eaLnBrk="1" fontAlgn="auto" latinLnBrk="0" hangingPunct="1">
                        <a:lnSpc>
                          <a:spcPct val="100000"/>
                        </a:lnSpc>
                        <a:spcBef>
                          <a:spcPts val="0"/>
                        </a:spcBef>
                        <a:spcAft>
                          <a:spcPts val="0"/>
                        </a:spcAft>
                        <a:buClrTx/>
                        <a:buSzTx/>
                        <a:buFontTx/>
                        <a:buNone/>
                        <a:defRPr/>
                      </a:pPr>
                      <a:r>
                        <a:rPr lang="zh-CN" altLang="en-US" sz="1400" b="0" dirty="0" smtClean="0">
                          <a:latin typeface="+mn-ea"/>
                          <a:ea typeface="+mn-ea"/>
                        </a:rPr>
                        <a:t>租赁廉租住房、公共租赁住房</a:t>
                      </a:r>
                      <a:endParaRPr lang="zh-CN" altLang="en-US" sz="1400" b="0" dirty="0" smtClean="0">
                        <a:latin typeface="+mn-ea"/>
                        <a:ea typeface="+mn-ea"/>
                      </a:endParaRP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algn="l">
                        <a:lnSpc>
                          <a:spcPct val="150000"/>
                        </a:lnSpc>
                      </a:pPr>
                      <a:r>
                        <a:rPr lang="zh-CN" altLang="en-US" sz="1400" b="0" dirty="0" smtClean="0">
                          <a:latin typeface="+mn-ea"/>
                          <a:ea typeface="+mn-ea"/>
                        </a:rPr>
                        <a:t>提取人的身份证、住房公积金对账簿、银行账户、</a:t>
                      </a:r>
                      <a:r>
                        <a:rPr lang="en-US" altLang="zh-CN" sz="1400" b="0" dirty="0" smtClean="0">
                          <a:latin typeface="+mn-ea"/>
                          <a:ea typeface="+mn-ea"/>
                        </a:rPr>
                        <a:t>《</a:t>
                      </a:r>
                      <a:r>
                        <a:rPr lang="zh-CN" altLang="en-US" sz="1400" b="0" dirty="0" smtClean="0">
                          <a:latin typeface="+mn-ea"/>
                          <a:ea typeface="+mn-ea"/>
                        </a:rPr>
                        <a:t>个人住房公积金存款提取申请表</a:t>
                      </a:r>
                      <a:r>
                        <a:rPr lang="en-US" altLang="zh-CN" sz="1400" b="0" dirty="0" smtClean="0">
                          <a:latin typeface="+mn-ea"/>
                          <a:ea typeface="+mn-ea"/>
                        </a:rPr>
                        <a:t>》</a:t>
                      </a:r>
                      <a:r>
                        <a:rPr lang="zh-CN" altLang="en-US" sz="1400" b="0" dirty="0" smtClean="0">
                          <a:latin typeface="+mn-ea"/>
                          <a:ea typeface="+mn-ea"/>
                        </a:rPr>
                        <a:t>、房屋租赁合同、房租发票或相关管理部门出具的租金缴纳证明、承租人配偶提取的，另外提供结婚证</a:t>
                      </a:r>
                      <a:endParaRPr lang="zh-CN" altLang="en-US" sz="1400" b="0" dirty="0" smtClean="0">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p>
                      <a:pPr algn="l"/>
                      <a:r>
                        <a:rPr lang="en-US" altLang="zh-CN" sz="1400" b="0" dirty="0" smtClean="0">
                          <a:latin typeface="+mn-ea"/>
                          <a:ea typeface="+mn-ea"/>
                        </a:rPr>
                        <a:t>1.</a:t>
                      </a:r>
                      <a:r>
                        <a:rPr lang="zh-CN" altLang="en-US" sz="1400" b="0" dirty="0" smtClean="0">
                          <a:latin typeface="+mn-ea"/>
                          <a:ea typeface="+mn-ea"/>
                        </a:rPr>
                        <a:t>单套住房建筑计提面积</a:t>
                      </a:r>
                      <a:r>
                        <a:rPr lang="en-US" altLang="zh-CN" sz="1400" b="0" dirty="0" smtClean="0">
                          <a:latin typeface="+mn-ea"/>
                          <a:ea typeface="+mn-ea"/>
                        </a:rPr>
                        <a:t>144m²</a:t>
                      </a:r>
                      <a:r>
                        <a:rPr lang="zh-CN" altLang="en-US" sz="1400" b="0" dirty="0" smtClean="0">
                          <a:latin typeface="+mn-ea"/>
                          <a:ea typeface="+mn-ea"/>
                        </a:rPr>
                        <a:t>以下，租金单价</a:t>
                      </a:r>
                      <a:r>
                        <a:rPr lang="en-US" altLang="zh-CN" sz="1400" b="0" dirty="0" smtClean="0">
                          <a:latin typeface="+mn-ea"/>
                          <a:ea typeface="+mn-ea"/>
                        </a:rPr>
                        <a:t>35</a:t>
                      </a:r>
                      <a:r>
                        <a:rPr lang="zh-CN" altLang="en-US" sz="1400" b="0" dirty="0" smtClean="0">
                          <a:latin typeface="+mn-ea"/>
                          <a:ea typeface="+mn-ea"/>
                        </a:rPr>
                        <a:t>元</a:t>
                      </a:r>
                      <a:r>
                        <a:rPr lang="en-US" altLang="zh-CN" sz="1400" b="0" dirty="0" smtClean="0">
                          <a:latin typeface="+mn-ea"/>
                          <a:ea typeface="+mn-ea"/>
                        </a:rPr>
                        <a:t>/</a:t>
                      </a:r>
                      <a:r>
                        <a:rPr lang="zh-CN" altLang="en-US" sz="1400" b="0" dirty="0" smtClean="0">
                          <a:latin typeface="+mn-ea"/>
                          <a:ea typeface="+mn-ea"/>
                        </a:rPr>
                        <a:t>平方米以下，超出部分由个人承担</a:t>
                      </a:r>
                      <a:endParaRPr lang="zh-CN" altLang="en-US" sz="1400" b="0" dirty="0" smtClean="0">
                        <a:latin typeface="+mn-ea"/>
                        <a:ea typeface="+mn-ea"/>
                      </a:endParaRPr>
                    </a:p>
                    <a:p>
                      <a:pPr algn="l"/>
                      <a:r>
                        <a:rPr lang="en-US" altLang="zh-CN" sz="1400" b="0" dirty="0" smtClean="0">
                          <a:latin typeface="+mn-ea"/>
                          <a:ea typeface="+mn-ea"/>
                        </a:rPr>
                        <a:t>2.</a:t>
                      </a:r>
                      <a:r>
                        <a:rPr lang="zh-CN" altLang="en-US" sz="1400" b="0" dirty="0" smtClean="0">
                          <a:latin typeface="+mn-ea"/>
                          <a:ea typeface="+mn-ea"/>
                        </a:rPr>
                        <a:t>租房提取每年划账一次，按签订的房屋租赁合同起租首月</a:t>
                      </a:r>
                      <a:r>
                        <a:rPr lang="en-US" altLang="zh-CN" sz="1400" b="0" dirty="0" smtClean="0">
                          <a:latin typeface="+mn-ea"/>
                          <a:ea typeface="+mn-ea"/>
                        </a:rPr>
                        <a:t>12</a:t>
                      </a:r>
                      <a:r>
                        <a:rPr lang="zh-CN" altLang="en-US" sz="1400" b="0" dirty="0" smtClean="0">
                          <a:latin typeface="+mn-ea"/>
                          <a:ea typeface="+mn-ea"/>
                        </a:rPr>
                        <a:t>个月内申报，超过</a:t>
                      </a:r>
                      <a:r>
                        <a:rPr lang="en-US" altLang="zh-CN" sz="1400" b="0" dirty="0" smtClean="0">
                          <a:latin typeface="+mn-ea"/>
                          <a:ea typeface="+mn-ea"/>
                        </a:rPr>
                        <a:t>12</a:t>
                      </a:r>
                      <a:r>
                        <a:rPr lang="zh-CN" altLang="en-US" sz="1400" b="0" dirty="0" smtClean="0">
                          <a:latin typeface="+mn-ea"/>
                          <a:ea typeface="+mn-ea"/>
                        </a:rPr>
                        <a:t>个月申报的，只能按申报当年（自然年）的</a:t>
                      </a:r>
                      <a:r>
                        <a:rPr lang="en-US" altLang="zh-CN" sz="1400" b="0" dirty="0" smtClean="0">
                          <a:latin typeface="+mn-ea"/>
                          <a:ea typeface="+mn-ea"/>
                        </a:rPr>
                        <a:t>1</a:t>
                      </a:r>
                      <a:r>
                        <a:rPr lang="zh-CN" altLang="en-US" sz="1400" b="0" dirty="0" smtClean="0">
                          <a:latin typeface="+mn-ea"/>
                          <a:ea typeface="+mn-ea"/>
                        </a:rPr>
                        <a:t>月份起计算提取额，不往前追溯</a:t>
                      </a:r>
                      <a:endParaRPr lang="zh-CN" altLang="en-US" sz="1400" b="0" dirty="0" smtClean="0">
                        <a:latin typeface="+mn-ea"/>
                        <a:ea typeface="+mn-ea"/>
                      </a:endParaRPr>
                    </a:p>
                    <a:p>
                      <a:pPr algn="l"/>
                      <a:r>
                        <a:rPr lang="en-US" altLang="zh-CN" sz="1400" b="0" dirty="0" smtClean="0">
                          <a:latin typeface="+mn-ea"/>
                          <a:ea typeface="+mn-ea"/>
                        </a:rPr>
                        <a:t>3.</a:t>
                      </a:r>
                      <a:r>
                        <a:rPr lang="zh-CN" altLang="en-US" sz="1400" b="0" dirty="0" smtClean="0">
                          <a:latin typeface="+mn-ea"/>
                          <a:ea typeface="+mn-ea"/>
                        </a:rPr>
                        <a:t>每次提取，个人明细余额不低于</a:t>
                      </a:r>
                      <a:r>
                        <a:rPr lang="en-US" altLang="zh-CN" sz="1400" b="0" dirty="0" smtClean="0">
                          <a:latin typeface="+mn-ea"/>
                          <a:ea typeface="+mn-ea"/>
                        </a:rPr>
                        <a:t>500</a:t>
                      </a:r>
                      <a:r>
                        <a:rPr lang="zh-CN" altLang="en-US" sz="1400" b="0" dirty="0" smtClean="0">
                          <a:latin typeface="+mn-ea"/>
                          <a:ea typeface="+mn-ea"/>
                        </a:rPr>
                        <a:t>元</a:t>
                      </a:r>
                      <a:endParaRPr lang="zh-CN" altLang="en-US" sz="1400" b="0" dirty="0" smtClean="0">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rowSpan="2">
                  <a:txBody>
                    <a:bodyPr/>
                    <a:p>
                      <a:pPr algn="ctr"/>
                      <a:r>
                        <a:rPr lang="zh-CN" altLang="en-US" sz="1400" b="0" dirty="0" smtClean="0">
                          <a:latin typeface="+mn-ea"/>
                          <a:ea typeface="+mn-ea"/>
                        </a:rPr>
                        <a:t>公积金中心门前柜台办理（本人）</a:t>
                      </a:r>
                      <a:endParaRPr lang="zh-CN" altLang="en-US" sz="1400" b="0" dirty="0" smtClean="0">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rowSpan="2">
                  <a:txBody>
                    <a:bodyPr/>
                    <a:p>
                      <a:pPr algn="ctr"/>
                      <a:endParaRPr lang="zh-CN" altLang="en-US" sz="1400" b="1" kern="1200" dirty="0">
                        <a:solidFill>
                          <a:schemeClr val="tx1"/>
                        </a:solidFill>
                        <a:latin typeface="+mn-ea"/>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r>
              <a:tr h="1181100">
                <a:tc>
                  <a:txBody>
                    <a:bodyPr/>
                    <a:p>
                      <a:pPr algn="ctr"/>
                      <a:r>
                        <a:rPr lang="zh-CN" altLang="en-US" sz="1400" b="0" dirty="0" smtClean="0">
                          <a:latin typeface="+mn-ea"/>
                          <a:ea typeface="+mn-ea"/>
                        </a:rPr>
                        <a:t>租赁普通住宅</a:t>
                      </a:r>
                      <a:endParaRPr lang="zh-CN" altLang="en-US" sz="1400" b="0" dirty="0" smtClean="0">
                        <a:latin typeface="+mn-ea"/>
                        <a:ea typeface="+mn-ea"/>
                      </a:endParaRP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a:lnSpc>
                          <a:spcPct val="150000"/>
                        </a:lnSpc>
                      </a:pPr>
                      <a:r>
                        <a:rPr lang="zh-CN" altLang="en-US" sz="1400" b="0" dirty="0" smtClean="0">
                          <a:latin typeface="+mn-ea"/>
                          <a:ea typeface="+mn-ea"/>
                        </a:rPr>
                        <a:t>提取人的身份证、住房公积金对账簿、银行账户、</a:t>
                      </a:r>
                      <a:r>
                        <a:rPr lang="en-US" altLang="zh-CN" sz="1400" b="0" dirty="0" smtClean="0">
                          <a:latin typeface="+mn-ea"/>
                          <a:ea typeface="+mn-ea"/>
                        </a:rPr>
                        <a:t>《</a:t>
                      </a:r>
                      <a:r>
                        <a:rPr lang="zh-CN" altLang="en-US" sz="1400" b="0" dirty="0" smtClean="0">
                          <a:latin typeface="+mn-ea"/>
                          <a:ea typeface="+mn-ea"/>
                        </a:rPr>
                        <a:t>个人住房公积金存款提取申请表</a:t>
                      </a:r>
                      <a:r>
                        <a:rPr lang="en-US" altLang="zh-CN" sz="1400" b="0" dirty="0" smtClean="0">
                          <a:latin typeface="+mn-ea"/>
                          <a:ea typeface="+mn-ea"/>
                        </a:rPr>
                        <a:t>》</a:t>
                      </a:r>
                      <a:r>
                        <a:rPr lang="zh-CN" altLang="en-US" sz="1400" b="0" dirty="0" smtClean="0">
                          <a:latin typeface="+mn-ea"/>
                          <a:ea typeface="+mn-ea"/>
                        </a:rPr>
                        <a:t>、经房屋租赁管理部门备案的房屋租赁合同、房租发票、承租人配偶提取的，另外提供结婚证</a:t>
                      </a:r>
                      <a:endParaRPr lang="zh-CN" altLang="en-US" sz="1400" b="0" dirty="0" smtClean="0">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cPr/>
                </a:tc>
                <a:tc vMerge="1">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vMerge="1">
                  <a:tcPr anchor="ctr">
                    <a:lnL w="12700" cap="flat" cmpd="sng" algn="ctr">
                      <a:solidFill>
                        <a:schemeClr val="tx1">
                          <a:lumMod val="50000"/>
                          <a:lumOff val="50000"/>
                        </a:schemeClr>
                      </a:solidFill>
                      <a:prstDash val="solid"/>
                      <a:round/>
                      <a:headEnd type="none" w="med" len="med"/>
                      <a:tailEnd type="none" w="med" len="med"/>
                    </a:lnL>
                  </a:tcPr>
                </a:tc>
              </a:tr>
            </a:tbl>
          </a:graphicData>
        </a:graphic>
      </p:graphicFrame>
      <p:sp>
        <p:nvSpPr>
          <p:cNvPr id="5" name="文本框 15"/>
          <p:cNvSpPr txBox="1"/>
          <p:nvPr/>
        </p:nvSpPr>
        <p:spPr>
          <a:xfrm>
            <a:off x="95250" y="5900420"/>
            <a:ext cx="11952605" cy="829945"/>
          </a:xfrm>
          <a:prstGeom prst="rect">
            <a:avLst/>
          </a:prstGeom>
          <a:noFill/>
        </p:spPr>
        <p:txBody>
          <a:bodyPr wrap="square" rtlCol="0">
            <a:spAutoFit/>
          </a:bodyPr>
          <a:p>
            <a:pPr>
              <a:lnSpc>
                <a:spcPct val="150000"/>
              </a:lnSpc>
            </a:pPr>
            <a:r>
              <a:rPr sz="1600">
                <a:solidFill>
                  <a:srgbClr val="FF0000"/>
                </a:solidFill>
                <a:latin typeface="思源黑体旧字形 Normal" panose="020B0400000000000000" charset="-128"/>
                <a:ea typeface="思源黑体旧字形 Normal" panose="020B0400000000000000" charset="-128"/>
              </a:rPr>
              <a:t>特别说明：为保障职工个人住房公积金安全，防止出现纠纷，教职工个人应保管好自己的住房公积金对账簿及其他重要证件，不要随便交由其他人保管，办理住房公积金提取手续时，建议教职工本人亲自办理</a:t>
            </a:r>
            <a:endParaRPr sz="1600">
              <a:solidFill>
                <a:srgbClr val="FF0000"/>
              </a:solidFill>
              <a:latin typeface="思源黑体旧字形 Normal" panose="020B0400000000000000" charset="-128"/>
              <a:ea typeface="思源黑体旧字形 Normal" panose="020B0400000000000000" charset="-128"/>
            </a:endParaRPr>
          </a:p>
        </p:txBody>
      </p:sp>
      <p:graphicFrame>
        <p:nvGraphicFramePr>
          <p:cNvPr id="7" name="对象 6"/>
          <p:cNvGraphicFramePr>
            <a:graphicFrameLocks noChangeAspect="1"/>
          </p:cNvGraphicFramePr>
          <p:nvPr/>
        </p:nvGraphicFramePr>
        <p:xfrm>
          <a:off x="10988605" y="3915278"/>
          <a:ext cx="1141250" cy="1081381"/>
        </p:xfrm>
        <a:graphic>
          <a:graphicData uri="http://schemas.openxmlformats.org/presentationml/2006/ole">
            <mc:AlternateContent xmlns:mc="http://schemas.openxmlformats.org/markup-compatibility/2006">
              <mc:Choice xmlns:v="urn:schemas-microsoft-com:vml" Requires="v">
                <p:oleObj spid="_x0000_s4688" name="Document" showAsIcon="1" r:id="rId2" imgW="914400" imgH="828675" progId="Word.Document.8">
                  <p:embed/>
                </p:oleObj>
              </mc:Choice>
              <mc:Fallback>
                <p:oleObj name="Document" showAsIcon="1" r:id="rId2" imgW="914400" imgH="828675" progId="Word.Document.8">
                  <p:embed/>
                  <p:pic>
                    <p:nvPicPr>
                      <p:cNvPr id="0" name="对象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605" y="3915278"/>
                        <a:ext cx="1141250" cy="1081381"/>
                      </a:xfrm>
                      <a:prstGeom prst="rect">
                        <a:avLst/>
                      </a:prstGeom>
                      <a:noFill/>
                      <a:ln w="31750">
                        <a:solidFill>
                          <a:schemeClr val="accent1"/>
                        </a:solidFill>
                        <a:prstDash val="dash"/>
                        <a:miter lim="800000"/>
                        <a:headEnd/>
                        <a:tailEnd/>
                      </a:ln>
                    </p:spPr>
                  </p:pic>
                </p:oleObj>
              </mc:Fallback>
            </mc:AlternateContent>
          </a:graphicData>
        </a:graphic>
      </p:graphicFrame>
      <p:sp>
        <p:nvSpPr>
          <p:cNvPr id="8" name="矩形标注 7"/>
          <p:cNvSpPr/>
          <p:nvPr/>
        </p:nvSpPr>
        <p:spPr>
          <a:xfrm>
            <a:off x="11017188" y="3166001"/>
            <a:ext cx="1105550" cy="612648"/>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1200" b="1" dirty="0" smtClean="0">
                <a:solidFill>
                  <a:srgbClr val="C00000"/>
                </a:solidFill>
              </a:rPr>
              <a:t>需加盖公司公积金专用章</a:t>
            </a:r>
            <a:endParaRPr lang="zh-CN" altLang="en-US" sz="1200" b="1" dirty="0">
              <a:solidFill>
                <a:srgbClr val="C00000"/>
              </a:solidFill>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6"/>
          <p:cNvSpPr txBox="1">
            <a:spLocks noGrp="1"/>
          </p:cNvSpPr>
          <p:nvPr/>
        </p:nvSpPr>
        <p:spPr>
          <a:xfrm>
            <a:off x="1178610" y="1289761"/>
            <a:ext cx="4661535" cy="382905"/>
          </a:xfrm>
          <a:prstGeom prst="rect">
            <a:avLst/>
          </a:prstGeom>
        </p:spPr>
        <p:txBody>
          <a:bodyPr vert="horz" wrap="square" lIns="0" tIns="13970" rIns="0" bIns="0" rtlCol="0">
            <a:spAutoFit/>
          </a:bodyPr>
          <a:lstStyle>
            <a:lvl1pPr>
              <a:defRPr sz="48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10"/>
              </a:spcBef>
            </a:pPr>
            <a:r>
              <a:rPr lang="zh-CN" altLang="en-US" sz="2400">
                <a:solidFill>
                  <a:srgbClr val="1B516D"/>
                </a:solidFill>
                <a:latin typeface="思源黑体旧字形 Normal" panose="020B0400000000000000" charset="-128"/>
                <a:ea typeface="思源黑体旧字形 Normal" panose="020B0400000000000000" charset="-128"/>
                <a:cs typeface="+mn-cs"/>
              </a:rPr>
              <a:t>一、办理须知</a:t>
            </a:r>
            <a:endParaRPr lang="zh-CN" altLang="en-US" sz="2400">
              <a:solidFill>
                <a:srgbClr val="1B516D"/>
              </a:solidFill>
              <a:latin typeface="思源黑体旧字形 Normal" panose="020B0400000000000000" charset="-128"/>
              <a:ea typeface="思源黑体旧字形 Normal" panose="020B0400000000000000" charset="-128"/>
              <a:cs typeface="+mn-cs"/>
            </a:endParaRPr>
          </a:p>
        </p:txBody>
      </p:sp>
      <p:graphicFrame>
        <p:nvGraphicFramePr>
          <p:cNvPr id="19" name="表格 18"/>
          <p:cNvGraphicFramePr>
            <a:graphicFrameLocks noGrp="1"/>
          </p:cNvGraphicFramePr>
          <p:nvPr>
            <p:custDataLst>
              <p:tags r:id="rId1"/>
            </p:custDataLst>
          </p:nvPr>
        </p:nvGraphicFramePr>
        <p:xfrm>
          <a:off x="0" y="2284989"/>
          <a:ext cx="12183122" cy="3658870"/>
        </p:xfrm>
        <a:graphic>
          <a:graphicData uri="http://schemas.openxmlformats.org/drawingml/2006/table">
            <a:tbl>
              <a:tblPr firstRow="1" bandRow="1">
                <a:tableStyleId>{F2DE63D5-997A-4646-A377-4702673A728D}</a:tableStyleId>
              </a:tblPr>
              <a:tblGrid>
                <a:gridCol w="1384917"/>
                <a:gridCol w="6230729"/>
                <a:gridCol w="1959428"/>
                <a:gridCol w="1306286"/>
                <a:gridCol w="1301762"/>
              </a:tblGrid>
              <a:tr h="616810">
                <a:tc>
                  <a:txBody>
                    <a:bodyPr/>
                    <a:p>
                      <a:pPr marL="0" algn="ctr" defTabSz="914400" rtl="0" eaLnBrk="1" latinLnBrk="0" hangingPunct="1"/>
                      <a:r>
                        <a:rPr lang="zh-CN" altLang="en-US" sz="2000" kern="1200" dirty="0" smtClean="0">
                          <a:latin typeface="微软雅黑" panose="020B0503020204020204" charset="-122"/>
                          <a:ea typeface="微软雅黑" panose="020B0503020204020204" charset="-122"/>
                        </a:rPr>
                        <a:t>适用人群</a:t>
                      </a:r>
                      <a:endParaRPr lang="zh-CN" altLang="en-US" sz="2000" b="1" kern="1200" dirty="0" smtClean="0">
                        <a:solidFill>
                          <a:schemeClr val="lt1"/>
                        </a:solidFill>
                        <a:latin typeface="微软雅黑" panose="020B0503020204020204" charset="-122"/>
                        <a:ea typeface="微软雅黑" panose="020B0503020204020204" charset="-122"/>
                        <a:cs typeface="+mn-cs"/>
                      </a:endParaRPr>
                    </a:p>
                  </a:txBody>
                  <a:tcPr anchor="ctr">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b="1" dirty="0" smtClean="0">
                          <a:latin typeface="微软雅黑" panose="020B0503020204020204" charset="-122"/>
                          <a:ea typeface="微软雅黑" panose="020B0503020204020204" charset="-122"/>
                        </a:rPr>
                        <a:t>网申流程</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b="1" dirty="0" smtClean="0">
                          <a:latin typeface="微软雅黑" panose="020B0503020204020204" charset="-122"/>
                          <a:ea typeface="微软雅黑" panose="020B0503020204020204" charset="-122"/>
                        </a:rPr>
                        <a:t>提取金额及</a:t>
                      </a:r>
                      <a:endParaRPr lang="en-US" altLang="zh-CN" sz="2000" b="1" dirty="0" smtClean="0">
                        <a:latin typeface="微软雅黑" panose="020B0503020204020204" charset="-122"/>
                        <a:ea typeface="微软雅黑" panose="020B0503020204020204" charset="-122"/>
                      </a:endParaRPr>
                    </a:p>
                    <a:p>
                      <a:pPr algn="ctr"/>
                      <a:r>
                        <a:rPr lang="zh-CN" altLang="en-US" sz="2000" b="1" dirty="0" smtClean="0">
                          <a:latin typeface="微软雅黑" panose="020B0503020204020204" charset="-122"/>
                          <a:ea typeface="微软雅黑" panose="020B0503020204020204" charset="-122"/>
                        </a:rPr>
                        <a:t>间隔规定</a:t>
                      </a:r>
                      <a:endParaRPr lang="zh-CN" altLang="en-US" sz="2000" b="1" dirty="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dirty="0" smtClean="0">
                          <a:latin typeface="微软雅黑" panose="020B0503020204020204" charset="-122"/>
                          <a:ea typeface="微软雅黑" panose="020B0503020204020204" charset="-122"/>
                        </a:rPr>
                        <a:t>办理地点</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tcPr>
                </a:tc>
                <a:tc>
                  <a:txBody>
                    <a:bodyPr/>
                    <a:p>
                      <a:pPr algn="ctr"/>
                      <a:r>
                        <a:rPr lang="zh-CN" altLang="en-US" sz="2000" dirty="0" smtClean="0">
                          <a:latin typeface="微软雅黑" panose="020B0503020204020204" charset="-122"/>
                          <a:ea typeface="微软雅黑" panose="020B0503020204020204" charset="-122"/>
                        </a:rPr>
                        <a:t>附件</a:t>
                      </a:r>
                      <a:endParaRPr lang="zh-CN" altLang="en-US" sz="2000" b="1" dirty="0" smtClean="0">
                        <a:latin typeface="微软雅黑" panose="020B0503020204020204" charset="-122"/>
                        <a:ea typeface="微软雅黑" panose="020B0503020204020204" charset="-122"/>
                      </a:endParaRPr>
                    </a:p>
                  </a:txBody>
                  <a:tcPr anchor="ctr">
                    <a:lnL w="12700" cap="flat" cmpd="sng" algn="ctr">
                      <a:solidFill>
                        <a:schemeClr val="bg1"/>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tcPr>
                </a:tc>
              </a:tr>
              <a:tr h="1262121">
                <a:tc rowSpan="2">
                  <a:txBody>
                    <a:bodyPr/>
                    <a:p>
                      <a:pPr algn="ctr"/>
                      <a:r>
                        <a:rPr lang="zh-CN" altLang="en-US" sz="1400" b="0" dirty="0" smtClean="0">
                          <a:latin typeface="+mn-ea"/>
                          <a:ea typeface="+mn-ea"/>
                        </a:rPr>
                        <a:t>无房提取</a:t>
                      </a:r>
                      <a:endParaRPr lang="zh-CN" altLang="en-US" sz="1400" b="0" dirty="0" smtClean="0">
                        <a:latin typeface="+mn-ea"/>
                        <a:ea typeface="+mn-ea"/>
                      </a:endParaRP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latinLnBrk="1">
                        <a:lnSpc>
                          <a:spcPct val="150000"/>
                        </a:lnSpc>
                      </a:pPr>
                      <a:r>
                        <a:rPr lang="zh-CN" altLang="en-US" sz="1400" b="0" kern="1200" dirty="0" smtClean="0">
                          <a:solidFill>
                            <a:schemeClr val="tx1"/>
                          </a:solidFill>
                          <a:latin typeface="+mn-ea"/>
                          <a:ea typeface="+mn-ea"/>
                          <a:cs typeface="+mn-cs"/>
                        </a:rPr>
                        <a:t>登录佛山市住房公积金管理中心官网（</a:t>
                      </a:r>
                      <a:r>
                        <a:rPr lang="en-US" altLang="zh-CN" sz="1400" b="0" kern="1200" dirty="0" smtClean="0">
                          <a:solidFill>
                            <a:schemeClr val="tx1"/>
                          </a:solidFill>
                          <a:latin typeface="+mn-ea"/>
                          <a:ea typeface="+mn-ea"/>
                          <a:cs typeface="+mn-cs"/>
                        </a:rPr>
                        <a:t>http://fsgjj.foshan.gov.cn</a:t>
                      </a:r>
                      <a:r>
                        <a:rPr lang="zh-CN" altLang="en-US" sz="1400" b="0" kern="1200" dirty="0" smtClean="0">
                          <a:solidFill>
                            <a:schemeClr val="tx1"/>
                          </a:solidFill>
                          <a:latin typeface="+mn-ea"/>
                          <a:ea typeface="+mn-ea"/>
                          <a:cs typeface="+mn-cs"/>
                        </a:rPr>
                        <a:t>）</a:t>
                      </a:r>
                      <a:r>
                        <a:rPr lang="en-US" altLang="zh-CN" sz="1400" b="0" kern="1200" dirty="0" smtClean="0">
                          <a:solidFill>
                            <a:schemeClr val="tx1"/>
                          </a:solidFill>
                          <a:latin typeface="+mn-ea"/>
                          <a:ea typeface="+mn-ea"/>
                          <a:cs typeface="+mn-cs"/>
                        </a:rPr>
                        <a:t>→</a:t>
                      </a:r>
                      <a:r>
                        <a:rPr lang="zh-CN" altLang="en-US" sz="1400" b="0" kern="1200" dirty="0" smtClean="0">
                          <a:solidFill>
                            <a:schemeClr val="tx1"/>
                          </a:solidFill>
                          <a:latin typeface="+mn-ea"/>
                          <a:ea typeface="+mn-ea"/>
                          <a:cs typeface="+mn-cs"/>
                        </a:rPr>
                        <a:t>点击“查询与申报”</a:t>
                      </a:r>
                      <a:r>
                        <a:rPr lang="en-US" altLang="zh-CN" sz="1400" b="0" kern="1200" dirty="0" smtClean="0">
                          <a:solidFill>
                            <a:schemeClr val="tx1"/>
                          </a:solidFill>
                          <a:latin typeface="+mn-ea"/>
                          <a:ea typeface="+mn-ea"/>
                          <a:cs typeface="+mn-cs"/>
                        </a:rPr>
                        <a:t> →</a:t>
                      </a:r>
                      <a:r>
                        <a:rPr lang="zh-CN" altLang="en-US" sz="1400" b="0" kern="1200" dirty="0" smtClean="0">
                          <a:solidFill>
                            <a:schemeClr val="tx1"/>
                          </a:solidFill>
                          <a:latin typeface="+mn-ea"/>
                          <a:ea typeface="+mn-ea"/>
                          <a:cs typeface="+mn-cs"/>
                        </a:rPr>
                        <a:t>点击“个人用户”填写个人信息（首次登录无密码，进入后需设置密码）→点击“我的提取”→在“我的提取”的“无房提取”栏目申报→输入提取信息→点击“提交”</a:t>
                      </a:r>
                      <a:endParaRPr lang="zh-CN" altLang="en-US" sz="1400" b="0" kern="1200" dirty="0" smtClean="0">
                        <a:solidFill>
                          <a:srgbClr val="C00000"/>
                        </a:solidFill>
                        <a:latin typeface="+mn-ea"/>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p>
                      <a:pPr algn="l">
                        <a:lnSpc>
                          <a:spcPct val="150000"/>
                        </a:lnSpc>
                      </a:pPr>
                      <a:r>
                        <a:rPr lang="en-US" altLang="zh-CN" sz="1400" b="0" dirty="0" smtClean="0">
                          <a:latin typeface="+mn-ea"/>
                          <a:ea typeface="+mn-ea"/>
                        </a:rPr>
                        <a:t>1.</a:t>
                      </a:r>
                      <a:r>
                        <a:rPr lang="zh-CN" altLang="en-US" sz="1400" b="0" dirty="0" smtClean="0">
                          <a:latin typeface="+mn-ea"/>
                          <a:ea typeface="+mn-ea"/>
                        </a:rPr>
                        <a:t>每提取年度内提取一次（当年</a:t>
                      </a:r>
                      <a:r>
                        <a:rPr lang="en-US" altLang="zh-CN" sz="1400" b="0" dirty="0" smtClean="0">
                          <a:latin typeface="+mn-ea"/>
                          <a:ea typeface="+mn-ea"/>
                        </a:rPr>
                        <a:t>7</a:t>
                      </a:r>
                      <a:r>
                        <a:rPr lang="zh-CN" altLang="en-US" sz="1400" b="0" dirty="0" smtClean="0">
                          <a:latin typeface="+mn-ea"/>
                          <a:ea typeface="+mn-ea"/>
                        </a:rPr>
                        <a:t>月</a:t>
                      </a:r>
                      <a:r>
                        <a:rPr lang="en-US" altLang="zh-CN" sz="1400" b="0" dirty="0" smtClean="0">
                          <a:latin typeface="+mn-ea"/>
                          <a:ea typeface="+mn-ea"/>
                        </a:rPr>
                        <a:t>1</a:t>
                      </a:r>
                      <a:r>
                        <a:rPr lang="zh-CN" altLang="en-US" sz="1400" b="0" dirty="0" smtClean="0">
                          <a:latin typeface="+mn-ea"/>
                          <a:ea typeface="+mn-ea"/>
                        </a:rPr>
                        <a:t>日至次年</a:t>
                      </a:r>
                      <a:r>
                        <a:rPr lang="en-US" altLang="zh-CN" sz="1400" b="0" dirty="0" smtClean="0">
                          <a:latin typeface="+mn-ea"/>
                          <a:ea typeface="+mn-ea"/>
                        </a:rPr>
                        <a:t>6</a:t>
                      </a:r>
                      <a:r>
                        <a:rPr lang="zh-CN" altLang="en-US" sz="1400" b="0" dirty="0" smtClean="0">
                          <a:latin typeface="+mn-ea"/>
                          <a:ea typeface="+mn-ea"/>
                        </a:rPr>
                        <a:t>月</a:t>
                      </a:r>
                      <a:r>
                        <a:rPr lang="en-US" altLang="zh-CN" sz="1400" b="0" dirty="0" smtClean="0">
                          <a:latin typeface="+mn-ea"/>
                          <a:ea typeface="+mn-ea"/>
                        </a:rPr>
                        <a:t>30</a:t>
                      </a:r>
                      <a:r>
                        <a:rPr lang="zh-CN" altLang="en-US" sz="1400" b="0" dirty="0" smtClean="0">
                          <a:latin typeface="+mn-ea"/>
                          <a:ea typeface="+mn-ea"/>
                        </a:rPr>
                        <a:t>日为一提取年度），不往前追溯</a:t>
                      </a:r>
                      <a:endParaRPr lang="zh-CN" altLang="en-US" sz="1400" b="0" dirty="0" smtClean="0">
                        <a:latin typeface="+mn-ea"/>
                        <a:ea typeface="+mn-ea"/>
                      </a:endParaRPr>
                    </a:p>
                    <a:p>
                      <a:pPr algn="l">
                        <a:lnSpc>
                          <a:spcPct val="150000"/>
                        </a:lnSpc>
                      </a:pPr>
                      <a:r>
                        <a:rPr lang="en-US" altLang="zh-CN" sz="1400" b="0" dirty="0" smtClean="0">
                          <a:latin typeface="+mn-ea"/>
                          <a:ea typeface="+mn-ea"/>
                        </a:rPr>
                        <a:t>2.</a:t>
                      </a:r>
                      <a:r>
                        <a:rPr lang="zh-CN" altLang="en-US" sz="1400" b="0" dirty="0" smtClean="0">
                          <a:latin typeface="+mn-ea"/>
                          <a:ea typeface="+mn-ea"/>
                        </a:rPr>
                        <a:t>当前每年度提取额度最高为</a:t>
                      </a:r>
                      <a:r>
                        <a:rPr lang="en-US" altLang="zh-CN" sz="1400" b="0" dirty="0" smtClean="0">
                          <a:latin typeface="+mn-ea"/>
                          <a:ea typeface="+mn-ea"/>
                        </a:rPr>
                        <a:t>6930</a:t>
                      </a:r>
                      <a:r>
                        <a:rPr lang="zh-CN" altLang="en-US" sz="1400" b="0" dirty="0" smtClean="0">
                          <a:latin typeface="+mn-ea"/>
                          <a:ea typeface="+mn-ea"/>
                        </a:rPr>
                        <a:t>元，每次提取，个人明细余额不低于</a:t>
                      </a:r>
                      <a:r>
                        <a:rPr lang="en-US" altLang="zh-CN" sz="1400" b="0" dirty="0" smtClean="0">
                          <a:latin typeface="+mn-ea"/>
                          <a:ea typeface="+mn-ea"/>
                        </a:rPr>
                        <a:t>500</a:t>
                      </a:r>
                      <a:r>
                        <a:rPr lang="zh-CN" altLang="en-US" sz="1400" b="0" dirty="0" smtClean="0">
                          <a:latin typeface="+mn-ea"/>
                          <a:ea typeface="+mn-ea"/>
                        </a:rPr>
                        <a:t>元</a:t>
                      </a:r>
                      <a:endParaRPr lang="en-US" altLang="zh-CN" sz="1400" b="0" dirty="0" smtClean="0">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rowSpan="2">
                  <a:txBody>
                    <a:bodyPr/>
                    <a:p>
                      <a:pPr algn="ctr"/>
                      <a:r>
                        <a:rPr lang="zh-CN" altLang="en-US" sz="1400" b="0" dirty="0" smtClean="0">
                          <a:latin typeface="+mn-ea"/>
                          <a:ea typeface="+mn-ea"/>
                        </a:rPr>
                        <a:t>网上申报</a:t>
                      </a:r>
                      <a:endParaRPr lang="zh-CN" altLang="en-US" sz="1400" b="0" dirty="0" smtClean="0">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p>
                      <a:pPr algn="ctr"/>
                      <a:endParaRPr lang="zh-CN" altLang="en-US" sz="1800" b="1" dirty="0">
                        <a:latin typeface="+mn-ea"/>
                        <a:ea typeface="+mn-ea"/>
                      </a:endParaRPr>
                    </a:p>
                  </a:txBody>
                  <a:tcPr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1586230">
                <a:tc vMerge="1">
                  <a:tcPr/>
                </a:tc>
                <a:tc>
                  <a:txBody>
                    <a:bodyPr/>
                    <a:p>
                      <a:pPr latinLnBrk="1">
                        <a:lnSpc>
                          <a:spcPct val="150000"/>
                        </a:lnSpc>
                      </a:pPr>
                      <a:r>
                        <a:rPr lang="zh-CN" altLang="en-US" sz="1400" b="0" kern="1200" dirty="0" smtClean="0">
                          <a:solidFill>
                            <a:schemeClr val="tx1"/>
                          </a:solidFill>
                          <a:latin typeface="+mn-ea"/>
                          <a:ea typeface="+mn-ea"/>
                          <a:cs typeface="+mn-cs"/>
                        </a:rPr>
                        <a:t>关注“佛山公积金”微信公众号→点击“网上服务”填写个人信息（首次登录无密码，进入后需设置密码）→点击“我要提取”的“无房提取”栏目申报→输入提取信息→点击“提交”</a:t>
                      </a:r>
                      <a:endParaRPr lang="zh-CN" altLang="en-US" sz="1400" b="0" kern="1200" dirty="0" smtClean="0">
                        <a:solidFill>
                          <a:srgbClr val="C00000"/>
                        </a:solidFill>
                        <a:latin typeface="+mn-ea"/>
                        <a:ea typeface="+mn-ea"/>
                        <a:cs typeface="+mn-cs"/>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cPr/>
                </a:tc>
                <a:tc vMerge="1">
                  <a:tcPr/>
                </a:tc>
                <a:tc>
                  <a:txBody>
                    <a:bodyPr/>
                    <a:p>
                      <a:endParaRPr lang="zh-CN" altLang="en-US" dirty="0"/>
                    </a:p>
                  </a:txBody>
                  <a:tcPr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r>
            </a:tbl>
          </a:graphicData>
        </a:graphic>
      </p:graphicFrame>
      <p:sp>
        <p:nvSpPr>
          <p:cNvPr id="7" name="文本框 15"/>
          <p:cNvSpPr txBox="1"/>
          <p:nvPr/>
        </p:nvSpPr>
        <p:spPr>
          <a:xfrm>
            <a:off x="13063" y="6276838"/>
            <a:ext cx="12192000" cy="337185"/>
          </a:xfrm>
          <a:prstGeom prst="rect">
            <a:avLst/>
          </a:prstGeom>
          <a:noFill/>
        </p:spPr>
        <p:txBody>
          <a:bodyPr wrap="square" rtlCol="0">
            <a:spAutoFit/>
          </a:bodyPr>
          <a:p>
            <a:r>
              <a:rPr sz="1600">
                <a:solidFill>
                  <a:srgbClr val="FF0000"/>
                </a:solidFill>
                <a:latin typeface="思源黑体旧字形 Normal" panose="020B0400000000000000" charset="-128"/>
                <a:ea typeface="思源黑体旧字形 Normal" panose="020B0400000000000000" charset="-128"/>
              </a:rPr>
              <a:t>特别说明：申报前准备好提取人</a:t>
            </a:r>
            <a:r>
              <a:rPr sz="1600">
                <a:solidFill>
                  <a:srgbClr val="FF0000"/>
                </a:solidFill>
                <a:latin typeface="思源黑体旧字形 Normal" panose="020B0400000000000000" charset="-128"/>
                <a:ea typeface="思源黑体旧字形 Normal" panose="020B0400000000000000" charset="-128"/>
              </a:rPr>
              <a:t>的身份证号码、住房公积金对账簿（个人明细编号） 、银行账户用于填写信息</a:t>
            </a:r>
            <a:endParaRPr sz="1600">
              <a:solidFill>
                <a:srgbClr val="FF0000"/>
              </a:solidFill>
              <a:latin typeface="思源黑体旧字形 Normal" panose="020B0400000000000000" charset="-128"/>
              <a:ea typeface="思源黑体旧字形 Normal" panose="020B0400000000000000" charset="-128"/>
            </a:endParaRPr>
          </a:p>
        </p:txBody>
      </p:sp>
      <p:graphicFrame>
        <p:nvGraphicFramePr>
          <p:cNvPr id="3" name="对象 2"/>
          <p:cNvGraphicFramePr>
            <a:graphicFrameLocks noChangeAspect="1"/>
          </p:cNvGraphicFramePr>
          <p:nvPr/>
        </p:nvGraphicFramePr>
        <p:xfrm>
          <a:off x="10911832" y="3175846"/>
          <a:ext cx="1293139" cy="1171908"/>
        </p:xfrm>
        <a:graphic>
          <a:graphicData uri="http://schemas.openxmlformats.org/presentationml/2006/ole">
            <mc:AlternateContent xmlns:mc="http://schemas.openxmlformats.org/markup-compatibility/2006">
              <mc:Choice xmlns:v="urn:schemas-microsoft-com:vml" Requires="v">
                <p:oleObj spid="_x0000_s5636" name="文档" showAsIcon="1" r:id="rId2" imgW="914400" imgH="828675" progId="Word.Document.12">
                  <p:embed/>
                </p:oleObj>
              </mc:Choice>
              <mc:Fallback>
                <p:oleObj name="文档" showAsIcon="1" r:id="rId2" imgW="914400" imgH="828675" progId="Word.Document.12">
                  <p:embed/>
                  <p:pic>
                    <p:nvPicPr>
                      <p:cNvPr id="0" name="图片 5635"/>
                      <p:cNvPicPr/>
                      <p:nvPr/>
                    </p:nvPicPr>
                    <p:blipFill>
                      <a:blip r:embed="rId3"/>
                      <a:stretch>
                        <a:fillRect/>
                      </a:stretch>
                    </p:blipFill>
                    <p:spPr>
                      <a:xfrm>
                        <a:off x="10911832" y="3175846"/>
                        <a:ext cx="1293139" cy="1171908"/>
                      </a:xfrm>
                      <a:prstGeom prst="rect">
                        <a:avLst/>
                      </a:prstGeom>
                      <a:ln w="31750">
                        <a:solidFill>
                          <a:schemeClr val="accent1"/>
                        </a:solidFill>
                        <a:prstDash val="dash"/>
                      </a:ln>
                    </p:spPr>
                  </p:pic>
                </p:oleObj>
              </mc:Fallback>
            </mc:AlternateContent>
          </a:graphicData>
        </a:graphic>
      </p:graphicFrame>
      <p:graphicFrame>
        <p:nvGraphicFramePr>
          <p:cNvPr id="4" name="对象 3"/>
          <p:cNvGraphicFramePr>
            <a:graphicFrameLocks noChangeAspect="1"/>
          </p:cNvGraphicFramePr>
          <p:nvPr/>
        </p:nvGraphicFramePr>
        <p:xfrm>
          <a:off x="10911832" y="4507934"/>
          <a:ext cx="1234275" cy="1118561"/>
        </p:xfrm>
        <a:graphic>
          <a:graphicData uri="http://schemas.openxmlformats.org/presentationml/2006/ole">
            <mc:AlternateContent xmlns:mc="http://schemas.openxmlformats.org/markup-compatibility/2006">
              <mc:Choice xmlns:v="urn:schemas-microsoft-com:vml" Requires="v">
                <p:oleObj spid="_x0000_s5637" name="文档" showAsIcon="1" r:id="rId4" imgW="914400" imgH="828675" progId="Word.Document.12">
                  <p:embed/>
                </p:oleObj>
              </mc:Choice>
              <mc:Fallback>
                <p:oleObj name="文档" showAsIcon="1" r:id="rId4" imgW="914400" imgH="828675" progId="Word.Document.12">
                  <p:embed/>
                  <p:pic>
                    <p:nvPicPr>
                      <p:cNvPr id="0" name="图片 5636"/>
                      <p:cNvPicPr/>
                      <p:nvPr/>
                    </p:nvPicPr>
                    <p:blipFill>
                      <a:blip r:embed="rId5"/>
                      <a:stretch>
                        <a:fillRect/>
                      </a:stretch>
                    </p:blipFill>
                    <p:spPr>
                      <a:xfrm>
                        <a:off x="10911832" y="4507934"/>
                        <a:ext cx="1234275" cy="1118561"/>
                      </a:xfrm>
                      <a:prstGeom prst="rect">
                        <a:avLst/>
                      </a:prstGeom>
                      <a:ln w="31750">
                        <a:solidFill>
                          <a:schemeClr val="accent1"/>
                        </a:solidFill>
                        <a:prstDash val="dash"/>
                      </a:ln>
                    </p:spPr>
                  </p:pic>
                </p:oleObj>
              </mc:Fallback>
            </mc:AlternateContent>
          </a:graphicData>
        </a:graphic>
      </p:graphicFrame>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6"/>
          <p:cNvSpPr txBox="1">
            <a:spLocks noGrp="1"/>
          </p:cNvSpPr>
          <p:nvPr/>
        </p:nvSpPr>
        <p:spPr>
          <a:xfrm>
            <a:off x="1188135" y="1250391"/>
            <a:ext cx="4661535" cy="382905"/>
          </a:xfrm>
          <a:prstGeom prst="rect">
            <a:avLst/>
          </a:prstGeom>
        </p:spPr>
        <p:txBody>
          <a:bodyPr vert="horz" wrap="square" lIns="0" tIns="13970" rIns="0" bIns="0" rtlCol="0">
            <a:spAutoFit/>
          </a:bodyPr>
          <a:lstStyle>
            <a:lvl1pPr>
              <a:defRPr sz="48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10"/>
              </a:spcBef>
            </a:pPr>
            <a:r>
              <a:rPr lang="zh-CN" altLang="en-US" sz="2400">
                <a:solidFill>
                  <a:srgbClr val="1B516D"/>
                </a:solidFill>
                <a:latin typeface="思源黑体旧字形 Normal" panose="020B0400000000000000" charset="-128"/>
                <a:ea typeface="思源黑体旧字形 Normal" panose="020B0400000000000000" charset="-128"/>
                <a:cs typeface="+mn-cs"/>
              </a:rPr>
              <a:t>二、收款银行</a:t>
            </a:r>
            <a:endParaRPr lang="zh-CN" altLang="en-US" sz="2400">
              <a:solidFill>
                <a:srgbClr val="1B516D"/>
              </a:solidFill>
              <a:latin typeface="思源黑体旧字形 Normal" panose="020B0400000000000000" charset="-128"/>
              <a:ea typeface="思源黑体旧字形 Normal" panose="020B0400000000000000" charset="-128"/>
              <a:cs typeface="+mn-cs"/>
            </a:endParaRPr>
          </a:p>
        </p:txBody>
      </p:sp>
      <p:graphicFrame>
        <p:nvGraphicFramePr>
          <p:cNvPr id="10" name="表格 9"/>
          <p:cNvGraphicFramePr>
            <a:graphicFrameLocks noGrp="1"/>
          </p:cNvGraphicFramePr>
          <p:nvPr>
            <p:custDataLst>
              <p:tags r:id="rId1"/>
            </p:custDataLst>
          </p:nvPr>
        </p:nvGraphicFramePr>
        <p:xfrm>
          <a:off x="0" y="2205537"/>
          <a:ext cx="12192000" cy="3443709"/>
        </p:xfrm>
        <a:graphic>
          <a:graphicData uri="http://schemas.openxmlformats.org/drawingml/2006/table">
            <a:tbl>
              <a:tblPr firstRow="1" bandRow="1">
                <a:tableStyleId>{F2DE63D5-997A-4646-A377-4702673A728D}</a:tableStyleId>
              </a:tblPr>
              <a:tblGrid>
                <a:gridCol w="3839182"/>
                <a:gridCol w="4176409"/>
                <a:gridCol w="4176409"/>
              </a:tblGrid>
              <a:tr h="330092">
                <a:tc rowSpan="2">
                  <a:txBody>
                    <a:bodyPr/>
                    <a:p>
                      <a:pPr algn="ctr"/>
                      <a:r>
                        <a:rPr lang="zh-CN" altLang="en-US" sz="2000" b="1" dirty="0" smtClean="0">
                          <a:solidFill>
                            <a:schemeClr val="bg1"/>
                          </a:solidFill>
                          <a:latin typeface="微软雅黑" panose="020B0503020204020204" charset="-122"/>
                          <a:ea typeface="微软雅黑" panose="020B0503020204020204" charset="-122"/>
                        </a:rPr>
                        <a:t>开户银行</a:t>
                      </a:r>
                      <a:endParaRPr lang="zh-CN" altLang="en-US" sz="2000" b="1" dirty="0" smtClean="0">
                        <a:solidFill>
                          <a:schemeClr val="bg1"/>
                        </a:solidFill>
                        <a:latin typeface="微软雅黑" panose="020B0503020204020204" charset="-122"/>
                        <a:ea typeface="微软雅黑" panose="020B0503020204020204" charset="-122"/>
                      </a:endParaRP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miter lim="800000"/>
                    </a:lnB>
                    <a:solidFill>
                      <a:srgbClr val="A5A5A5"/>
                    </a:solidFill>
                  </a:tcPr>
                </a:tc>
                <a:tc gridSpan="2">
                  <a:txBody>
                    <a:bodyPr/>
                    <a:p>
                      <a:pPr algn="ctr"/>
                      <a:r>
                        <a:rPr lang="zh-CN" altLang="en-US" sz="2000" b="1" dirty="0" smtClean="0">
                          <a:solidFill>
                            <a:schemeClr val="bg1"/>
                          </a:solidFill>
                          <a:latin typeface="微软雅黑" panose="020B0503020204020204" charset="-122"/>
                          <a:ea typeface="微软雅黑" panose="020B0503020204020204" charset="-122"/>
                        </a:rPr>
                        <a:t>账户类型</a:t>
                      </a:r>
                      <a:endParaRPr lang="zh-CN" altLang="en-US" sz="2000" b="1" dirty="0" smtClean="0">
                        <a:solidFill>
                          <a:schemeClr val="bg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rgbClr val="A5A5A5"/>
                    </a:solidFill>
                  </a:tcPr>
                </a:tc>
                <a:tc hMerge="1">
                  <a:tcPr>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tcPr>
                </a:tc>
              </a:tr>
              <a:tr h="461574">
                <a:tc vMerge="1">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B w="12700" cap="flat" cmpd="sng" algn="ctr">
                      <a:solidFill>
                        <a:schemeClr val="tx1"/>
                      </a:solidFill>
                      <a:prstDash val="solid"/>
                      <a:miter lim="800000"/>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dirty="0" smtClean="0">
                          <a:solidFill>
                            <a:schemeClr val="bg1"/>
                          </a:solidFill>
                          <a:effectLst/>
                          <a:latin typeface="微软雅黑" panose="020B0503020204020204" charset="-122"/>
                          <a:ea typeface="微软雅黑" panose="020B0503020204020204" charset="-122"/>
                        </a:rPr>
                        <a:t>储蓄（借记卡）</a:t>
                      </a:r>
                      <a:endParaRPr lang="zh-CN" altLang="en-US" sz="1400" b="1" dirty="0" smtClean="0">
                        <a:solidFill>
                          <a:schemeClr val="bg1"/>
                        </a:solidFill>
                        <a:effectLst/>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solidFill>
                      <a:srgbClr val="A5A5A5"/>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dirty="0" smtClean="0">
                          <a:solidFill>
                            <a:schemeClr val="bg1"/>
                          </a:solidFill>
                          <a:effectLst/>
                          <a:latin typeface="微软雅黑" panose="020B0503020204020204" charset="-122"/>
                          <a:ea typeface="微软雅黑" panose="020B0503020204020204" charset="-122"/>
                        </a:rPr>
                        <a:t>活期存折</a:t>
                      </a:r>
                      <a:endParaRPr lang="zh-CN" altLang="en-US" sz="1400" b="1" dirty="0" smtClean="0">
                        <a:solidFill>
                          <a:schemeClr val="bg1"/>
                        </a:solidFill>
                        <a:effectLst/>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solidFill>
                      <a:srgbClr val="A5A5A5"/>
                    </a:solidFill>
                  </a:tcPr>
                </a:tc>
              </a:tr>
              <a:tr h="512444">
                <a:tc>
                  <a:txBody>
                    <a:bodyPr/>
                    <a:p>
                      <a:pPr algn="ctr"/>
                      <a:r>
                        <a:rPr lang="zh-CN" altLang="en-US" sz="1400" b="1" dirty="0" smtClean="0">
                          <a:latin typeface="微软雅黑" panose="020B0503020204020204" charset="-122"/>
                          <a:ea typeface="微软雅黑" panose="020B0503020204020204" charset="-122"/>
                        </a:rPr>
                        <a:t>中国建设银行</a:t>
                      </a:r>
                      <a:endParaRPr lang="zh-CN" altLang="en-US" sz="1400" b="1" dirty="0" smtClean="0">
                        <a:latin typeface="微软雅黑" panose="020B0503020204020204" charset="-122"/>
                        <a:ea typeface="微软雅黑" panose="020B0503020204020204" charset="-122"/>
                      </a:endParaRP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lumMod val="50000"/>
                          <a:lumOff val="50000"/>
                        </a:schemeClr>
                      </a:solidFill>
                      <a:prstDash val="solid"/>
                      <a:round/>
                      <a:headEnd type="none" w="med" len="med"/>
                      <a:tailEnd type="none" w="med" len="med"/>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smtClean="0">
                          <a:latin typeface="微软雅黑" panose="020B0503020204020204" charset="-122"/>
                          <a:ea typeface="微软雅黑" panose="020B0503020204020204" charset="-122"/>
                        </a:rPr>
                        <a:t>√</a:t>
                      </a:r>
                      <a:endParaRPr lang="en-US" altLang="zh-CN" sz="1400" b="1" dirty="0" smtClean="0">
                        <a:latin typeface="微软雅黑" panose="020B0503020204020204" charset="-122"/>
                        <a:ea typeface="微软雅黑" panose="020B0503020204020204" charset="-122"/>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smtClean="0">
                          <a:latin typeface="微软雅黑" panose="020B0503020204020204" charset="-122"/>
                          <a:ea typeface="微软雅黑" panose="020B0503020204020204" charset="-122"/>
                        </a:rPr>
                        <a:t>√</a:t>
                      </a:r>
                      <a:endParaRPr lang="en-US" altLang="zh-CN" sz="1400" b="1" dirty="0" smtClean="0">
                        <a:latin typeface="微软雅黑" panose="020B0503020204020204" charset="-122"/>
                        <a:ea typeface="微软雅黑" panose="020B0503020204020204" charset="-122"/>
                      </a:endParaRPr>
                    </a:p>
                  </a:txBody>
                  <a:tcPr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537006">
                <a:tc>
                  <a:txBody>
                    <a:bodyPr/>
                    <a:p>
                      <a:pPr algn="ctr"/>
                      <a:r>
                        <a:rPr lang="zh-CN" altLang="en-US" sz="1400" b="1" dirty="0" smtClean="0">
                          <a:latin typeface="微软雅黑" panose="020B0503020204020204" charset="-122"/>
                          <a:ea typeface="微软雅黑" panose="020B0503020204020204" charset="-122"/>
                        </a:rPr>
                        <a:t>中国工商银行</a:t>
                      </a:r>
                      <a:endParaRPr lang="zh-CN" altLang="en-US" sz="1400" b="1" dirty="0" smtClean="0">
                        <a:latin typeface="微软雅黑" panose="020B0503020204020204" charset="-122"/>
                        <a:ea typeface="微软雅黑" panose="020B0503020204020204" charset="-122"/>
                      </a:endParaRP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smtClean="0">
                          <a:latin typeface="微软雅黑" panose="020B0503020204020204" charset="-122"/>
                          <a:ea typeface="微软雅黑" panose="020B0503020204020204" charset="-122"/>
                        </a:rPr>
                        <a:t>√</a:t>
                      </a:r>
                      <a:endParaRPr lang="en-US" altLang="zh-CN" sz="1400" b="1" dirty="0" smtClean="0">
                        <a:latin typeface="微软雅黑" panose="020B0503020204020204" charset="-122"/>
                        <a:ea typeface="微软雅黑" panose="020B0503020204020204" charset="-122"/>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smtClean="0">
                          <a:latin typeface="微软雅黑" panose="020B0503020204020204" charset="-122"/>
                          <a:ea typeface="微软雅黑" panose="020B0503020204020204" charset="-122"/>
                        </a:rPr>
                        <a:t>√</a:t>
                      </a:r>
                      <a:endParaRPr lang="en-US" altLang="zh-CN" sz="1400" b="1" dirty="0" smtClean="0">
                        <a:latin typeface="微软雅黑" panose="020B0503020204020204" charset="-122"/>
                        <a:ea typeface="微软雅黑" panose="020B0503020204020204" charset="-122"/>
                      </a:endParaRPr>
                    </a:p>
                  </a:txBody>
                  <a:tcPr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499424">
                <a:tc>
                  <a:txBody>
                    <a:bodyPr/>
                    <a:p>
                      <a:pPr algn="ctr"/>
                      <a:r>
                        <a:rPr lang="zh-CN" altLang="en-US" sz="1400" b="1" dirty="0" smtClean="0">
                          <a:latin typeface="微软雅黑" panose="020B0503020204020204" charset="-122"/>
                          <a:ea typeface="微软雅黑" panose="020B0503020204020204" charset="-122"/>
                        </a:rPr>
                        <a:t>中国银行</a:t>
                      </a:r>
                      <a:endParaRPr lang="zh-CN" altLang="en-US" sz="1400" b="1" dirty="0" smtClean="0">
                        <a:latin typeface="微软雅黑" panose="020B0503020204020204" charset="-122"/>
                        <a:ea typeface="微软雅黑" panose="020B0503020204020204" charset="-122"/>
                      </a:endParaRP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smtClean="0">
                          <a:latin typeface="微软雅黑" panose="020B0503020204020204" charset="-122"/>
                          <a:ea typeface="微软雅黑" panose="020B0503020204020204" charset="-122"/>
                        </a:rPr>
                        <a:t>√</a:t>
                      </a:r>
                      <a:endParaRPr lang="en-US" altLang="zh-CN" sz="1400" b="1" dirty="0" smtClean="0">
                        <a:latin typeface="微软雅黑" panose="020B0503020204020204" charset="-122"/>
                        <a:ea typeface="微软雅黑" panose="020B0503020204020204" charset="-122"/>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smtClean="0">
                          <a:latin typeface="微软雅黑" panose="020B0503020204020204" charset="-122"/>
                          <a:ea typeface="微软雅黑" panose="020B0503020204020204" charset="-122"/>
                        </a:rPr>
                        <a:t>√</a:t>
                      </a:r>
                      <a:endParaRPr lang="en-US" altLang="zh-CN" sz="1400" b="1" dirty="0" smtClean="0">
                        <a:latin typeface="微软雅黑" panose="020B0503020204020204" charset="-122"/>
                        <a:ea typeface="微软雅黑" panose="020B0503020204020204" charset="-122"/>
                      </a:endParaRPr>
                    </a:p>
                  </a:txBody>
                  <a:tcPr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532863">
                <a:tc>
                  <a:txBody>
                    <a:bodyPr/>
                    <a:p>
                      <a:pPr algn="ctr"/>
                      <a:r>
                        <a:rPr lang="zh-CN" altLang="en-US" sz="1400" b="1" dirty="0" smtClean="0">
                          <a:latin typeface="微软雅黑" panose="020B0503020204020204" charset="-122"/>
                          <a:ea typeface="微软雅黑" panose="020B0503020204020204" charset="-122"/>
                        </a:rPr>
                        <a:t>中国农业银行</a:t>
                      </a:r>
                      <a:endParaRPr lang="zh-CN" altLang="en-US" sz="1400" b="1" dirty="0" smtClean="0">
                        <a:latin typeface="微软雅黑" panose="020B0503020204020204" charset="-122"/>
                        <a:ea typeface="微软雅黑" panose="020B0503020204020204" charset="-122"/>
                      </a:endParaRP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smtClean="0">
                          <a:latin typeface="微软雅黑" panose="020B0503020204020204" charset="-122"/>
                          <a:ea typeface="微软雅黑" panose="020B0503020204020204" charset="-122"/>
                        </a:rPr>
                        <a:t>√</a:t>
                      </a:r>
                      <a:endParaRPr lang="en-US" altLang="zh-CN" sz="1400" b="1" dirty="0" smtClean="0">
                        <a:latin typeface="微软雅黑" panose="020B0503020204020204" charset="-122"/>
                        <a:ea typeface="微软雅黑" panose="020B0503020204020204" charset="-122"/>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smtClean="0">
                          <a:latin typeface="微软雅黑" panose="020B0503020204020204" charset="-122"/>
                          <a:ea typeface="微软雅黑" panose="020B0503020204020204" charset="-122"/>
                        </a:rPr>
                        <a:t>√</a:t>
                      </a:r>
                      <a:endParaRPr lang="en-US" altLang="zh-CN" sz="1400" b="1" dirty="0" smtClean="0">
                        <a:latin typeface="微软雅黑" panose="020B0503020204020204" charset="-122"/>
                        <a:ea typeface="微软雅黑" panose="020B0503020204020204" charset="-122"/>
                      </a:endParaRPr>
                    </a:p>
                  </a:txBody>
                  <a:tcPr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504158">
                <a:tc>
                  <a:txBody>
                    <a:bodyPr/>
                    <a:p>
                      <a:pPr algn="ctr"/>
                      <a:r>
                        <a:rPr lang="zh-CN" altLang="en-US" sz="1400" b="1" dirty="0" smtClean="0">
                          <a:latin typeface="微软雅黑" panose="020B0503020204020204" charset="-122"/>
                          <a:ea typeface="微软雅黑" panose="020B0503020204020204" charset="-122"/>
                        </a:rPr>
                        <a:t>顺德农商银行</a:t>
                      </a:r>
                      <a:endParaRPr lang="zh-CN" altLang="en-US" sz="1400" b="1" dirty="0" smtClean="0">
                        <a:latin typeface="微软雅黑" panose="020B0503020204020204" charset="-122"/>
                        <a:ea typeface="微软雅黑" panose="020B0503020204020204" charset="-122"/>
                      </a:endParaRPr>
                    </a:p>
                  </a:txBody>
                  <a:tcPr anchor="ctr">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smtClean="0">
                          <a:latin typeface="微软雅黑" panose="020B0503020204020204" charset="-122"/>
                          <a:ea typeface="微软雅黑" panose="020B0503020204020204" charset="-122"/>
                        </a:rPr>
                        <a:t>√</a:t>
                      </a:r>
                      <a:endParaRPr lang="en-US" altLang="zh-CN" sz="1400" b="1" dirty="0" smtClean="0">
                        <a:latin typeface="微软雅黑" panose="020B0503020204020204" charset="-122"/>
                        <a:ea typeface="微软雅黑" panose="020B0503020204020204" charset="-122"/>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dirty="0" smtClean="0">
                          <a:latin typeface="微软雅黑" panose="020B0503020204020204" charset="-122"/>
                          <a:ea typeface="微软雅黑" panose="020B0503020204020204" charset="-122"/>
                        </a:rPr>
                        <a:t>√</a:t>
                      </a:r>
                      <a:endParaRPr lang="en-US" altLang="zh-CN" sz="1400" b="1" dirty="0" smtClean="0">
                        <a:latin typeface="微软雅黑" panose="020B0503020204020204" charset="-122"/>
                        <a:ea typeface="微软雅黑" panose="020B0503020204020204" charset="-122"/>
                      </a:endParaRPr>
                    </a:p>
                  </a:txBody>
                  <a:tcPr anchor="ct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r>
            </a:tbl>
          </a:graphicData>
        </a:graphic>
      </p:graphicFrame>
      <p:sp>
        <p:nvSpPr>
          <p:cNvPr id="5" name="文本框 15"/>
          <p:cNvSpPr txBox="1"/>
          <p:nvPr/>
        </p:nvSpPr>
        <p:spPr>
          <a:xfrm>
            <a:off x="13063" y="6221318"/>
            <a:ext cx="12192000" cy="337185"/>
          </a:xfrm>
          <a:prstGeom prst="rect">
            <a:avLst/>
          </a:prstGeom>
          <a:noFill/>
        </p:spPr>
        <p:txBody>
          <a:bodyPr wrap="square" rtlCol="0">
            <a:spAutoFit/>
          </a:bodyPr>
          <a:p>
            <a:r>
              <a:rPr sz="1600">
                <a:solidFill>
                  <a:srgbClr val="FF0000"/>
                </a:solidFill>
                <a:latin typeface="思源黑体旧字形 Normal" panose="020B0400000000000000" charset="-128"/>
                <a:ea typeface="思源黑体旧字形 Normal" panose="020B0400000000000000" charset="-128"/>
              </a:rPr>
              <a:t>特别说明：住房公积金使用提取的资金通过银行自动划拔的形式进行，因此职工提供的银行账户必须有效、准确、安全</a:t>
            </a:r>
            <a:endParaRPr sz="1600">
              <a:solidFill>
                <a:srgbClr val="FF0000"/>
              </a:solidFill>
              <a:latin typeface="思源黑体旧字形 Normal" panose="020B0400000000000000" charset="-128"/>
              <a:ea typeface="思源黑体旧字形 Normal" panose="020B0400000000000000" charset="-128"/>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6"/>
          <p:cNvSpPr txBox="1">
            <a:spLocks noGrp="1"/>
          </p:cNvSpPr>
          <p:nvPr/>
        </p:nvSpPr>
        <p:spPr>
          <a:xfrm>
            <a:off x="1178610" y="1299286"/>
            <a:ext cx="4661535" cy="382905"/>
          </a:xfrm>
          <a:prstGeom prst="rect">
            <a:avLst/>
          </a:prstGeom>
        </p:spPr>
        <p:txBody>
          <a:bodyPr vert="horz" wrap="square" lIns="0" tIns="13970" rIns="0" bIns="0" rtlCol="0">
            <a:spAutoFit/>
          </a:bodyPr>
          <a:lstStyle>
            <a:lvl1pPr>
              <a:defRPr sz="48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10"/>
              </a:spcBef>
            </a:pPr>
            <a:r>
              <a:rPr lang="zh-CN" altLang="en-US" sz="2400">
                <a:solidFill>
                  <a:srgbClr val="1B516D"/>
                </a:solidFill>
                <a:latin typeface="思源黑体旧字形 Normal" panose="020B0400000000000000" charset="-128"/>
                <a:ea typeface="思源黑体旧字形 Normal" panose="020B0400000000000000" charset="-128"/>
                <a:cs typeface="+mn-cs"/>
              </a:rPr>
              <a:t>三、疫情期间预约指南</a:t>
            </a:r>
            <a:endParaRPr lang="zh-CN" altLang="en-US" sz="2400">
              <a:solidFill>
                <a:srgbClr val="1B516D"/>
              </a:solidFill>
              <a:latin typeface="思源黑体旧字形 Normal" panose="020B0400000000000000" charset="-128"/>
              <a:ea typeface="思源黑体旧字形 Normal" panose="020B0400000000000000" charset="-128"/>
              <a:cs typeface="+mn-cs"/>
            </a:endParaRPr>
          </a:p>
        </p:txBody>
      </p:sp>
      <p:sp>
        <p:nvSpPr>
          <p:cNvPr id="3" name="TextBox 1"/>
          <p:cNvSpPr txBox="1"/>
          <p:nvPr/>
        </p:nvSpPr>
        <p:spPr>
          <a:xfrm>
            <a:off x="282575" y="2218055"/>
            <a:ext cx="11826875" cy="2168525"/>
          </a:xfrm>
          <a:prstGeom prst="rect">
            <a:avLst/>
          </a:prstGeom>
          <a:noFill/>
        </p:spPr>
        <p:txBody>
          <a:bodyPr wrap="square" rtlCol="0">
            <a:spAutoFit/>
          </a:bodyPr>
          <a:p>
            <a:pPr marL="285750" indent="-285750" algn="l">
              <a:lnSpc>
                <a:spcPct val="150000"/>
              </a:lnSpc>
              <a:buClrTx/>
              <a:buSzTx/>
              <a:buFont typeface="Wingdings" panose="05000000000000000000" charset="0"/>
              <a:buChar char="l"/>
            </a:pPr>
            <a:r>
              <a:rPr>
                <a:solidFill>
                  <a:srgbClr val="1B516D"/>
                </a:solidFill>
                <a:latin typeface="思源黑体旧字形 Normal" panose="020B0400000000000000" charset="-128"/>
                <a:ea typeface="思源黑体旧字形 Normal" panose="020B0400000000000000" charset="-128"/>
              </a:rPr>
              <a:t>为切实做好疫情防控工作，避免人员聚集，减少市民等候时间，佛山市住房公积金管理中心于4月1日开通网上预约办理住房公积金业务服务，办事人可通过“佛山政务服务”微信公众号中的“办事预约”栏目，提前预约办事大厅和办理时间。</a:t>
            </a:r>
            <a:endParaRPr>
              <a:solidFill>
                <a:srgbClr val="1B516D"/>
              </a:solidFill>
              <a:latin typeface="思源黑体旧字形 Normal" panose="020B0400000000000000" charset="-128"/>
              <a:ea typeface="思源黑体旧字形 Normal" panose="020B0400000000000000" charset="-128"/>
            </a:endParaRPr>
          </a:p>
          <a:p>
            <a:pPr marL="285750" indent="-285750" algn="l">
              <a:lnSpc>
                <a:spcPct val="150000"/>
              </a:lnSpc>
              <a:buClrTx/>
              <a:buSzTx/>
              <a:buFont typeface="Wingdings" panose="05000000000000000000" charset="0"/>
              <a:buChar char="l"/>
            </a:pPr>
            <a:r>
              <a:rPr>
                <a:solidFill>
                  <a:srgbClr val="1B516D"/>
                </a:solidFill>
                <a:latin typeface="思源黑体旧字形 Normal" panose="020B0400000000000000" charset="-128"/>
                <a:ea typeface="思源黑体旧字形 Normal" panose="020B0400000000000000" charset="-128"/>
              </a:rPr>
              <a:t>4月7日起，管理中心各业务办事大厅只受理预约的业务，</a:t>
            </a:r>
            <a:r>
              <a:rPr b="1">
                <a:solidFill>
                  <a:srgbClr val="FF0000"/>
                </a:solidFill>
                <a:latin typeface="思源黑体旧字形 Normal" panose="020B0400000000000000" charset="-128"/>
                <a:ea typeface="思源黑体旧字形 Normal" panose="020B0400000000000000" charset="-128"/>
              </a:rPr>
              <a:t>未网上预约的将不予受理</a:t>
            </a:r>
            <a:r>
              <a:rPr>
                <a:solidFill>
                  <a:srgbClr val="1B516D"/>
                </a:solidFill>
                <a:latin typeface="思源黑体旧字形 Normal" panose="020B0400000000000000" charset="-128"/>
                <a:ea typeface="思源黑体旧字形 Normal" panose="020B0400000000000000" charset="-128"/>
              </a:rPr>
              <a:t>。</a:t>
            </a:r>
            <a:endParaRPr>
              <a:solidFill>
                <a:srgbClr val="1B516D"/>
              </a:solidFill>
              <a:latin typeface="思源黑体旧字形 Normal" panose="020B0400000000000000" charset="-128"/>
              <a:ea typeface="思源黑体旧字形 Normal" panose="020B0400000000000000" charset="-128"/>
            </a:endParaRPr>
          </a:p>
          <a:p>
            <a:pPr algn="l">
              <a:lnSpc>
                <a:spcPct val="150000"/>
              </a:lnSpc>
              <a:buClrTx/>
              <a:buSzTx/>
              <a:buFontTx/>
            </a:pPr>
            <a:r>
              <a:rPr>
                <a:solidFill>
                  <a:srgbClr val="1B516D"/>
                </a:solidFill>
                <a:latin typeface="思源黑体旧字形 Normal" panose="020B0400000000000000" charset="-128"/>
                <a:ea typeface="思源黑体旧字形 Normal" panose="020B0400000000000000" charset="-128"/>
              </a:rPr>
              <a:t>具体指引详见附件</a:t>
            </a:r>
            <a:endParaRPr>
              <a:solidFill>
                <a:srgbClr val="1B516D"/>
              </a:solidFill>
              <a:latin typeface="思源黑体旧字形 Normal" panose="020B0400000000000000" charset="-128"/>
              <a:ea typeface="思源黑体旧字形 Normal" panose="020B0400000000000000" charset="-128"/>
            </a:endParaRPr>
          </a:p>
        </p:txBody>
      </p:sp>
      <p:graphicFrame>
        <p:nvGraphicFramePr>
          <p:cNvPr id="5" name="对象 4"/>
          <p:cNvGraphicFramePr>
            <a:graphicFrameLocks noChangeAspect="1"/>
          </p:cNvGraphicFramePr>
          <p:nvPr/>
        </p:nvGraphicFramePr>
        <p:xfrm>
          <a:off x="397351" y="4922626"/>
          <a:ext cx="1209034" cy="1095687"/>
        </p:xfrm>
        <a:graphic>
          <a:graphicData uri="http://schemas.openxmlformats.org/presentationml/2006/ole">
            <mc:AlternateContent xmlns:mc="http://schemas.openxmlformats.org/markup-compatibility/2006">
              <mc:Choice xmlns:v="urn:schemas-microsoft-com:vml" Requires="v">
                <p:oleObj spid="_x0000_s7211" name="文档" showAsIcon="1" r:id="rId1" imgW="914400" imgH="828675" progId="Word.Document.12">
                  <p:embed/>
                </p:oleObj>
              </mc:Choice>
              <mc:Fallback>
                <p:oleObj name="文档" showAsIcon="1" r:id="rId1" imgW="914400" imgH="828675" progId="Word.Document.12">
                  <p:embed/>
                  <p:pic>
                    <p:nvPicPr>
                      <p:cNvPr id="0" name="图片 7210"/>
                      <p:cNvPicPr/>
                      <p:nvPr/>
                    </p:nvPicPr>
                    <p:blipFill>
                      <a:blip r:embed="rId2"/>
                      <a:stretch>
                        <a:fillRect/>
                      </a:stretch>
                    </p:blipFill>
                    <p:spPr>
                      <a:xfrm>
                        <a:off x="397351" y="4922626"/>
                        <a:ext cx="1209034" cy="1095687"/>
                      </a:xfrm>
                      <a:prstGeom prst="rect">
                        <a:avLst/>
                      </a:prstGeom>
                      <a:ln w="28575">
                        <a:solidFill>
                          <a:srgbClr val="06A6F0"/>
                        </a:solidFill>
                        <a:prstDash val="sysDash"/>
                      </a:ln>
                    </p:spPr>
                  </p:pic>
                </p:oleObj>
              </mc:Fallback>
            </mc:AlternateContent>
          </a:graphicData>
        </a:graphic>
      </p:graphicFrame>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6"/>
          <p:cNvSpPr txBox="1">
            <a:spLocks noGrp="1"/>
          </p:cNvSpPr>
          <p:nvPr/>
        </p:nvSpPr>
        <p:spPr>
          <a:xfrm>
            <a:off x="1178610" y="1299286"/>
            <a:ext cx="4661535" cy="382905"/>
          </a:xfrm>
          <a:prstGeom prst="rect">
            <a:avLst/>
          </a:prstGeom>
        </p:spPr>
        <p:txBody>
          <a:bodyPr vert="horz" wrap="square" lIns="0" tIns="13970" rIns="0" bIns="0" rtlCol="0">
            <a:spAutoFit/>
          </a:bodyPr>
          <a:lstStyle>
            <a:lvl1pPr>
              <a:defRPr sz="48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10"/>
              </a:spcBef>
            </a:pPr>
            <a:r>
              <a:rPr lang="zh-CN" altLang="en-US" sz="2400">
                <a:solidFill>
                  <a:srgbClr val="1B516D"/>
                </a:solidFill>
                <a:latin typeface="思源黑体旧字形 Normal" panose="020B0400000000000000" charset="-128"/>
                <a:ea typeface="思源黑体旧字形 Normal" panose="020B0400000000000000" charset="-128"/>
                <a:cs typeface="+mn-cs"/>
              </a:rPr>
              <a:t>四、佛山市办理营业网点</a:t>
            </a:r>
            <a:endParaRPr lang="zh-CN" altLang="en-US" sz="2400">
              <a:solidFill>
                <a:srgbClr val="1B516D"/>
              </a:solidFill>
              <a:latin typeface="思源黑体旧字形 Normal" panose="020B0400000000000000" charset="-128"/>
              <a:ea typeface="思源黑体旧字形 Normal" panose="020B0400000000000000" charset="-128"/>
              <a:cs typeface="+mn-cs"/>
            </a:endParaRPr>
          </a:p>
        </p:txBody>
      </p:sp>
      <p:graphicFrame>
        <p:nvGraphicFramePr>
          <p:cNvPr id="10" name="表格 9"/>
          <p:cNvGraphicFramePr>
            <a:graphicFrameLocks noGrp="1"/>
          </p:cNvGraphicFramePr>
          <p:nvPr>
            <p:custDataLst>
              <p:tags r:id="rId1"/>
            </p:custDataLst>
          </p:nvPr>
        </p:nvGraphicFramePr>
        <p:xfrm>
          <a:off x="86360" y="2094531"/>
          <a:ext cx="12191999" cy="4243125"/>
        </p:xfrm>
        <a:graphic>
          <a:graphicData uri="http://schemas.openxmlformats.org/drawingml/2006/table">
            <a:tbl>
              <a:tblPr firstRow="1" bandRow="1">
                <a:tableStyleId>{F2DE63D5-997A-4646-A377-4702673A728D}</a:tableStyleId>
              </a:tblPr>
              <a:tblGrid>
                <a:gridCol w="2012361"/>
                <a:gridCol w="4378248"/>
                <a:gridCol w="2821281"/>
                <a:gridCol w="2980109"/>
              </a:tblGrid>
              <a:tr h="396240">
                <a:tc>
                  <a:txBody>
                    <a:bodyPr/>
                    <a:p>
                      <a:pPr algn="ctr"/>
                      <a:r>
                        <a:rPr lang="zh-CN" altLang="en-US" sz="2000" b="1" dirty="0" smtClean="0">
                          <a:latin typeface="黑体" panose="02010609060101010101" charset="-122"/>
                          <a:ea typeface="黑体" panose="02010609060101010101" charset="-122"/>
                        </a:rPr>
                        <a:t>办理地点</a:t>
                      </a:r>
                      <a:endParaRPr lang="zh-CN" altLang="en-US" sz="2000" b="1" dirty="0" smtClean="0">
                        <a:latin typeface="黑体" panose="02010609060101010101" charset="-122"/>
                        <a:ea typeface="黑体" panose="02010609060101010101" charset="-122"/>
                      </a:endParaRPr>
                    </a:p>
                  </a:txBody>
                  <a:tcPr anchor="ctr"/>
                </a:tc>
                <a:tc>
                  <a:txBody>
                    <a:bodyPr/>
                    <a:p>
                      <a:pPr algn="ctr"/>
                      <a:r>
                        <a:rPr lang="zh-CN" altLang="en-US" sz="2000" b="1" dirty="0" smtClean="0">
                          <a:latin typeface="黑体" panose="02010609060101010101" charset="-122"/>
                          <a:ea typeface="黑体" panose="02010609060101010101" charset="-122"/>
                        </a:rPr>
                        <a:t>办理地址</a:t>
                      </a:r>
                      <a:endParaRPr lang="zh-CN" altLang="en-US" sz="2000" b="1" dirty="0" smtClean="0">
                        <a:latin typeface="黑体" panose="02010609060101010101" charset="-122"/>
                        <a:ea typeface="黑体" panose="02010609060101010101" charset="-122"/>
                      </a:endParaRPr>
                    </a:p>
                  </a:txBody>
                  <a:tcPr anchor="ctr"/>
                </a:tc>
                <a:tc>
                  <a:txBody>
                    <a:bodyPr/>
                    <a:p>
                      <a:pPr algn="ctr"/>
                      <a:r>
                        <a:rPr lang="zh-CN" altLang="en-US" sz="2000" b="1" dirty="0" smtClean="0">
                          <a:latin typeface="黑体" panose="02010609060101010101" charset="-122"/>
                          <a:ea typeface="黑体" panose="02010609060101010101" charset="-122"/>
                        </a:rPr>
                        <a:t>业务时间</a:t>
                      </a:r>
                      <a:endParaRPr lang="zh-CN" altLang="en-US" sz="2000" b="1" dirty="0" smtClean="0">
                        <a:latin typeface="黑体" panose="02010609060101010101" charset="-122"/>
                        <a:ea typeface="黑体" panose="02010609060101010101" charset="-122"/>
                      </a:endParaRPr>
                    </a:p>
                  </a:txBody>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dirty="0" smtClean="0">
                          <a:latin typeface="黑体" panose="02010609060101010101" charset="-122"/>
                          <a:ea typeface="黑体" panose="02010609060101010101" charset="-122"/>
                        </a:rPr>
                        <a:t>联系方式</a:t>
                      </a:r>
                      <a:endParaRPr lang="zh-CN" altLang="en-US" sz="2000" b="1" dirty="0" smtClean="0">
                        <a:latin typeface="黑体" panose="02010609060101010101" charset="-122"/>
                        <a:ea typeface="黑体" panose="02010609060101010101" charset="-122"/>
                      </a:endParaRPr>
                    </a:p>
                  </a:txBody>
                  <a:tcPr/>
                </a:tc>
              </a:tr>
              <a:tr h="636383">
                <a:tc>
                  <a:txBody>
                    <a:bodyPr/>
                    <a:p>
                      <a:pPr algn="ctr"/>
                      <a:r>
                        <a:rPr lang="zh-CN" altLang="en-US" sz="1400" b="0" dirty="0" smtClean="0">
                          <a:latin typeface="+mn-ea"/>
                          <a:ea typeface="+mn-ea"/>
                        </a:rPr>
                        <a:t>中心办公地址</a:t>
                      </a:r>
                      <a:endParaRPr lang="zh-CN" altLang="en-US" sz="1400" b="0" dirty="0" smtClean="0">
                        <a:latin typeface="+mn-ea"/>
                        <a:ea typeface="+mn-ea"/>
                      </a:endParaRPr>
                    </a:p>
                  </a:txBody>
                  <a:tcPr anchor="ctr">
                    <a:lnR w="3175" cap="flat" cmpd="sng" algn="ctr">
                      <a:solidFill>
                        <a:schemeClr val="bg1">
                          <a:lumMod val="65000"/>
                        </a:schemeClr>
                      </a:solidFill>
                      <a:prstDash val="solid"/>
                      <a:round/>
                      <a:headEnd type="none" w="med" len="med"/>
                      <a:tailEnd type="none" w="med" len="med"/>
                    </a:lnR>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0" dirty="0" smtClean="0">
                          <a:latin typeface="+mn-ea"/>
                          <a:ea typeface="+mn-ea"/>
                        </a:rPr>
                        <a:t>禅城区轻工三路18号2座</a:t>
                      </a:r>
                      <a:endParaRPr lang="zh-CN" altLang="en-US" sz="1400" b="0" dirty="0" smtClean="0">
                        <a:latin typeface="+mn-ea"/>
                        <a:ea typeface="+mn-ea"/>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tcPr>
                </a:tc>
                <a:tc rowSpan="4">
                  <a:txBody>
                    <a:bodyPr/>
                    <a:p>
                      <a:pPr algn="ctr"/>
                      <a:r>
                        <a:rPr lang="zh-CN" altLang="en-US" sz="1400" b="0" dirty="0" smtClean="0">
                          <a:latin typeface="+mn-ea"/>
                          <a:ea typeface="+mn-ea"/>
                        </a:rPr>
                        <a:t>星期一至星期四：</a:t>
                      </a:r>
                      <a:endParaRPr lang="en-US" altLang="zh-CN" sz="1400" b="0" dirty="0" smtClean="0">
                        <a:latin typeface="+mn-ea"/>
                        <a:ea typeface="+mn-ea"/>
                      </a:endParaRPr>
                    </a:p>
                    <a:p>
                      <a:pPr algn="ctr"/>
                      <a:r>
                        <a:rPr lang="zh-CN" altLang="en-US" sz="1400" b="0" dirty="0" smtClean="0">
                          <a:latin typeface="+mn-ea"/>
                          <a:ea typeface="+mn-ea"/>
                        </a:rPr>
                        <a:t>上午08:30—12:00</a:t>
                      </a:r>
                      <a:endParaRPr lang="en-US" altLang="zh-CN" sz="1400" b="0" dirty="0" smtClean="0">
                        <a:latin typeface="+mn-ea"/>
                        <a:ea typeface="+mn-ea"/>
                      </a:endParaRPr>
                    </a:p>
                    <a:p>
                      <a:pPr algn="ctr"/>
                      <a:r>
                        <a:rPr lang="zh-CN" altLang="en-US" sz="1400" b="0" dirty="0" smtClean="0">
                          <a:latin typeface="+mn-ea"/>
                          <a:ea typeface="+mn-ea"/>
                        </a:rPr>
                        <a:t>下午14:00—17:30</a:t>
                      </a:r>
                      <a:endParaRPr lang="en-US" altLang="zh-CN" sz="1400" b="0" dirty="0" smtClean="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0" dirty="0" smtClean="0">
                          <a:latin typeface="+mn-ea"/>
                          <a:ea typeface="+mn-ea"/>
                        </a:rPr>
                        <a:t>星期五：</a:t>
                      </a:r>
                      <a:endParaRPr lang="en-US" altLang="zh-CN" sz="1400" b="0" dirty="0" smtClean="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0" dirty="0" smtClean="0">
                          <a:latin typeface="+mn-ea"/>
                          <a:ea typeface="+mn-ea"/>
                        </a:rPr>
                        <a:t>上午08:30—12:00</a:t>
                      </a:r>
                      <a:endParaRPr lang="en-US" altLang="zh-CN" sz="1400" b="0" dirty="0" smtClean="0">
                        <a:latin typeface="+mn-ea"/>
                        <a:ea typeface="+mn-ea"/>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tcPr>
                </a:tc>
                <a:tc rowSpan="5">
                  <a:txBody>
                    <a:bodyPr/>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000" b="0" dirty="0" smtClean="0">
                        <a:latin typeface="华文中宋" panose="02010600040101010101" pitchFamily="2" charset="-122"/>
                        <a:ea typeface="华文中宋" panose="02010600040101010101" pitchFamily="2" charset="-122"/>
                      </a:endParaRPr>
                    </a:p>
                  </a:txBody>
                  <a:tcPr>
                    <a:lnL w="3175" cap="flat" cmpd="sng" algn="ctr">
                      <a:solidFill>
                        <a:schemeClr val="bg1">
                          <a:lumMod val="65000"/>
                        </a:schemeClr>
                      </a:solidFill>
                      <a:prstDash val="solid"/>
                      <a:round/>
                      <a:headEnd type="none" w="med" len="med"/>
                      <a:tailEnd type="none" w="med" len="med"/>
                    </a:lnL>
                  </a:tcPr>
                </a:tc>
              </a:tr>
              <a:tr h="636383">
                <a:tc>
                  <a:txBody>
                    <a:bodyPr/>
                    <a:p>
                      <a:pPr algn="ctr"/>
                      <a:r>
                        <a:rPr lang="zh-CN" altLang="en-US" sz="1400" b="0" dirty="0" smtClean="0">
                          <a:latin typeface="+mn-ea"/>
                          <a:ea typeface="+mn-ea"/>
                        </a:rPr>
                        <a:t>南海管理部</a:t>
                      </a:r>
                      <a:endParaRPr lang="zh-CN" altLang="en-US" sz="1400" b="0" dirty="0" smtClean="0">
                        <a:latin typeface="+mn-ea"/>
                        <a:ea typeface="+mn-ea"/>
                      </a:endParaRPr>
                    </a:p>
                  </a:txBody>
                  <a:tcPr anchor="ctr">
                    <a:lnR w="3175" cap="flat" cmpd="sng" algn="ctr">
                      <a:solidFill>
                        <a:schemeClr val="bg1">
                          <a:lumMod val="65000"/>
                        </a:schemeClr>
                      </a:solidFill>
                      <a:prstDash val="solid"/>
                      <a:round/>
                      <a:headEnd type="none" w="med" len="med"/>
                      <a:tailEnd type="none" w="med" len="med"/>
                    </a:lnR>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0" dirty="0" smtClean="0">
                          <a:latin typeface="+mn-ea"/>
                          <a:ea typeface="+mn-ea"/>
                        </a:rPr>
                        <a:t>桂城南海大道财联大厦四楼</a:t>
                      </a:r>
                      <a:endParaRPr lang="zh-CN" altLang="en-US" sz="1400" b="0" dirty="0" smtClean="0">
                        <a:latin typeface="+mn-ea"/>
                        <a:ea typeface="+mn-ea"/>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tcPr>
                </a:tc>
                <a:tc vMerge="1">
                  <a:tcPr/>
                </a:tc>
                <a:tc vMerge="1">
                  <a:tcPr/>
                </a:tc>
              </a:tr>
              <a:tr h="618745">
                <a:tc>
                  <a:txBody>
                    <a:bodyPr/>
                    <a:p>
                      <a:pPr algn="ctr"/>
                      <a:r>
                        <a:rPr lang="zh-CN" altLang="en-US" sz="1400" b="0" dirty="0" smtClean="0">
                          <a:latin typeface="+mn-ea"/>
                          <a:ea typeface="+mn-ea"/>
                        </a:rPr>
                        <a:t>顺德管理部</a:t>
                      </a:r>
                      <a:endParaRPr lang="zh-CN" altLang="en-US" sz="1400" b="0" dirty="0" smtClean="0">
                        <a:latin typeface="+mn-ea"/>
                        <a:ea typeface="+mn-ea"/>
                      </a:endParaRPr>
                    </a:p>
                  </a:txBody>
                  <a:tcPr anchor="ctr">
                    <a:lnR w="3175" cap="flat" cmpd="sng" algn="ctr">
                      <a:solidFill>
                        <a:schemeClr val="bg1">
                          <a:lumMod val="65000"/>
                        </a:schemeClr>
                      </a:solidFill>
                      <a:prstDash val="solid"/>
                      <a:round/>
                      <a:headEnd type="none" w="med" len="med"/>
                      <a:tailEnd type="none" w="med" len="med"/>
                    </a:lnR>
                  </a:tcPr>
                </a:tc>
                <a:tc>
                  <a:txBody>
                    <a:bodyPr/>
                    <a:p>
                      <a:pPr algn="ctr"/>
                      <a:r>
                        <a:rPr lang="zh-CN" altLang="en-US" sz="1400" b="0" dirty="0" smtClean="0">
                          <a:latin typeface="+mn-ea"/>
                          <a:ea typeface="+mn-ea"/>
                        </a:rPr>
                        <a:t>顺德区大良新基一路14号</a:t>
                      </a:r>
                      <a:endParaRPr lang="zh-CN" altLang="en-US" sz="1400" b="0" dirty="0" smtClean="0">
                        <a:latin typeface="+mn-ea"/>
                        <a:ea typeface="+mn-ea"/>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tcPr>
                </a:tc>
                <a:tc vMerge="1">
                  <a:tcPr/>
                </a:tc>
                <a:tc vMerge="1">
                  <a:tcPr/>
                </a:tc>
              </a:tr>
              <a:tr h="684304">
                <a:tc>
                  <a:txBody>
                    <a:bodyPr/>
                    <a:p>
                      <a:pPr algn="ctr"/>
                      <a:r>
                        <a:rPr lang="zh-CN" altLang="en-US" sz="1400" b="0" dirty="0" smtClean="0">
                          <a:latin typeface="+mn-ea"/>
                          <a:ea typeface="+mn-ea"/>
                        </a:rPr>
                        <a:t>三水管理部</a:t>
                      </a:r>
                      <a:endParaRPr lang="zh-CN" altLang="en-US" sz="1400" b="0" dirty="0" smtClean="0">
                        <a:latin typeface="+mn-ea"/>
                        <a:ea typeface="+mn-ea"/>
                      </a:endParaRPr>
                    </a:p>
                  </a:txBody>
                  <a:tcPr anchor="ctr">
                    <a:lnR w="3175" cap="flat" cmpd="sng" algn="ctr">
                      <a:solidFill>
                        <a:schemeClr val="bg1">
                          <a:lumMod val="65000"/>
                        </a:schemeClr>
                      </a:solidFill>
                      <a:prstDash val="solid"/>
                      <a:round/>
                      <a:headEnd type="none" w="med" len="med"/>
                      <a:tailEnd type="none" w="med" len="med"/>
                    </a:lnR>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0" dirty="0" smtClean="0">
                          <a:latin typeface="+mn-ea"/>
                          <a:ea typeface="+mn-ea"/>
                        </a:rPr>
                        <a:t>三水区西南街道兴达路9号澳盈商务中心1座101</a:t>
                      </a:r>
                      <a:endParaRPr lang="zh-CN" altLang="en-US" sz="1400" b="0" dirty="0" smtClean="0">
                        <a:latin typeface="+mn-ea"/>
                        <a:ea typeface="+mn-ea"/>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tcPr>
                </a:tc>
                <a:tc vMerge="1">
                  <a:tcPr/>
                </a:tc>
                <a:tc vMerge="1">
                  <a:tcPr/>
                </a:tc>
              </a:tr>
              <a:tr h="1270849">
                <a:tc>
                  <a:txBody>
                    <a:bodyPr/>
                    <a:p>
                      <a:pPr algn="ctr"/>
                      <a:r>
                        <a:rPr lang="zh-CN" altLang="en-US" sz="1400" b="0" dirty="0" smtClean="0">
                          <a:latin typeface="+mn-ea"/>
                          <a:ea typeface="+mn-ea"/>
                        </a:rPr>
                        <a:t>高明管理部</a:t>
                      </a:r>
                      <a:endParaRPr lang="zh-CN" altLang="en-US" sz="1400" b="0" dirty="0" smtClean="0">
                        <a:latin typeface="+mn-ea"/>
                        <a:ea typeface="+mn-ea"/>
                      </a:endParaRPr>
                    </a:p>
                  </a:txBody>
                  <a:tcPr anchor="ctr">
                    <a:lnR w="3175" cap="flat" cmpd="sng" algn="ctr">
                      <a:solidFill>
                        <a:schemeClr val="bg1">
                          <a:lumMod val="65000"/>
                        </a:schemeClr>
                      </a:solidFill>
                      <a:prstDash val="solid"/>
                      <a:round/>
                      <a:headEnd type="none" w="med" len="med"/>
                      <a:tailEnd type="none" w="med" len="med"/>
                    </a:lnR>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0" dirty="0" smtClean="0">
                          <a:latin typeface="+mn-ea"/>
                          <a:ea typeface="+mn-ea"/>
                        </a:rPr>
                        <a:t>高明区荷城中山路249号</a:t>
                      </a:r>
                      <a:endParaRPr lang="zh-CN" altLang="en-US" sz="1400" b="0" dirty="0" smtClean="0">
                        <a:latin typeface="+mn-ea"/>
                        <a:ea typeface="+mn-ea"/>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tcPr>
                </a:tc>
                <a:tc>
                  <a:txBody>
                    <a:bodyPr/>
                    <a:p>
                      <a:pPr algn="ctr"/>
                      <a:r>
                        <a:rPr lang="zh-CN" altLang="en-US" sz="1400" b="0" dirty="0" smtClean="0">
                          <a:latin typeface="+mn-ea"/>
                          <a:ea typeface="+mn-ea"/>
                        </a:rPr>
                        <a:t>星期一至星期四：</a:t>
                      </a:r>
                      <a:endParaRPr lang="en-US" altLang="zh-CN" sz="1400" b="0" dirty="0" smtClean="0">
                        <a:latin typeface="+mn-ea"/>
                        <a:ea typeface="+mn-ea"/>
                      </a:endParaRPr>
                    </a:p>
                    <a:p>
                      <a:pPr algn="ctr"/>
                      <a:r>
                        <a:rPr lang="zh-CN" altLang="en-US" sz="1400" b="0" dirty="0" smtClean="0">
                          <a:latin typeface="+mn-ea"/>
                          <a:ea typeface="+mn-ea"/>
                        </a:rPr>
                        <a:t>上午08:30—12:00</a:t>
                      </a:r>
                      <a:endParaRPr lang="en-US" altLang="zh-CN" sz="1400" b="0" dirty="0" smtClean="0">
                        <a:latin typeface="+mn-ea"/>
                        <a:ea typeface="+mn-ea"/>
                      </a:endParaRPr>
                    </a:p>
                    <a:p>
                      <a:pPr algn="ctr"/>
                      <a:r>
                        <a:rPr lang="zh-CN" altLang="en-US" sz="1400" b="0" dirty="0" smtClean="0">
                          <a:latin typeface="+mn-ea"/>
                          <a:ea typeface="+mn-ea"/>
                        </a:rPr>
                        <a:t>下午14:30—17:30</a:t>
                      </a:r>
                      <a:endParaRPr lang="en-US" altLang="zh-CN" sz="1400" b="0" dirty="0" smtClean="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0" dirty="0" smtClean="0">
                          <a:latin typeface="+mn-ea"/>
                          <a:ea typeface="+mn-ea"/>
                        </a:rPr>
                        <a:t>星期五：</a:t>
                      </a:r>
                      <a:endParaRPr lang="en-US" altLang="zh-CN" sz="1400" b="0" dirty="0" smtClean="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0" dirty="0" smtClean="0">
                          <a:latin typeface="+mn-ea"/>
                          <a:ea typeface="+mn-ea"/>
                        </a:rPr>
                        <a:t>上午08:30—12:00</a:t>
                      </a:r>
                      <a:endParaRPr lang="en-US" altLang="zh-CN" sz="1400" b="0" dirty="0" smtClean="0">
                        <a:latin typeface="+mn-ea"/>
                        <a:ea typeface="+mn-ea"/>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vMerge="1">
                  <a:tcPr/>
                </a:tc>
              </a:tr>
            </a:tbl>
          </a:graphicData>
        </a:graphic>
      </p:graphicFrame>
      <p:grpSp>
        <p:nvGrpSpPr>
          <p:cNvPr id="2" name="组合 1"/>
          <p:cNvGrpSpPr/>
          <p:nvPr/>
        </p:nvGrpSpPr>
        <p:grpSpPr>
          <a:xfrm>
            <a:off x="9369818" y="3042604"/>
            <a:ext cx="2590725" cy="2763409"/>
            <a:chOff x="9258693" y="2827157"/>
            <a:chExt cx="2590725" cy="2763409"/>
          </a:xfrm>
        </p:grpSpPr>
        <p:grpSp>
          <p:nvGrpSpPr>
            <p:cNvPr id="11" name="组合 10"/>
            <p:cNvGrpSpPr/>
            <p:nvPr/>
          </p:nvGrpSpPr>
          <p:grpSpPr>
            <a:xfrm>
              <a:off x="9258693" y="2827157"/>
              <a:ext cx="2590451" cy="1578568"/>
              <a:chOff x="1084217" y="5029206"/>
              <a:chExt cx="2706448" cy="1637318"/>
            </a:xfrm>
          </p:grpSpPr>
          <p:pic>
            <p:nvPicPr>
              <p:cNvPr id="5" name="图片 4"/>
              <p:cNvPicPr>
                <a:picLocks noChangeAspect="1"/>
              </p:cNvPicPr>
              <p:nvPr/>
            </p:nvPicPr>
            <p:blipFill rotWithShape="1">
              <a:blip r:embed="rId2"/>
              <a:srcRect l="8751" t="10624" r="13294" b="11464"/>
              <a:stretch>
                <a:fillRect/>
              </a:stretch>
            </p:blipFill>
            <p:spPr>
              <a:xfrm>
                <a:off x="2002907" y="5029206"/>
                <a:ext cx="1787758" cy="1637318"/>
              </a:xfrm>
              <a:prstGeom prst="rect">
                <a:avLst/>
              </a:prstGeom>
            </p:spPr>
          </p:pic>
          <p:sp>
            <p:nvSpPr>
              <p:cNvPr id="13" name="矩形 12"/>
              <p:cNvSpPr/>
              <p:nvPr/>
            </p:nvSpPr>
            <p:spPr>
              <a:xfrm>
                <a:off x="1084217" y="5550593"/>
                <a:ext cx="1218825" cy="383078"/>
              </a:xfrm>
              <a:prstGeom prst="rect">
                <a:avLst/>
              </a:prstGeom>
            </p:spPr>
            <p:txBody>
              <a:bodyPr wrap="square">
                <a:spAutoFit/>
              </a:bodyPr>
              <a:p>
                <a:pPr lvl="0"/>
                <a:r>
                  <a:rPr lang="zh-CN" altLang="en-US" sz="1600" b="1" dirty="0" smtClean="0">
                    <a:latin typeface="+mn-ea"/>
                  </a:rPr>
                  <a:t>微信</a:t>
                </a:r>
                <a:r>
                  <a:rPr lang="zh-CN" altLang="en-US" b="1" dirty="0" smtClean="0">
                    <a:latin typeface="+mn-ea"/>
                  </a:rPr>
                  <a:t>：</a:t>
                </a:r>
                <a:endParaRPr lang="en-US" altLang="zh-CN" b="1" dirty="0">
                  <a:latin typeface="+mn-ea"/>
                </a:endParaRPr>
              </a:p>
            </p:txBody>
          </p:sp>
        </p:grpSp>
        <p:grpSp>
          <p:nvGrpSpPr>
            <p:cNvPr id="15" name="组合 14"/>
            <p:cNvGrpSpPr/>
            <p:nvPr/>
          </p:nvGrpSpPr>
          <p:grpSpPr>
            <a:xfrm>
              <a:off x="9280843" y="5007001"/>
              <a:ext cx="2568575" cy="583565"/>
              <a:chOff x="4401276" y="5550763"/>
              <a:chExt cx="3269336" cy="583565"/>
            </a:xfrm>
          </p:grpSpPr>
          <p:sp>
            <p:nvSpPr>
              <p:cNvPr id="16" name="矩形 15"/>
              <p:cNvSpPr/>
              <p:nvPr/>
            </p:nvSpPr>
            <p:spPr>
              <a:xfrm>
                <a:off x="5620104" y="5550763"/>
                <a:ext cx="2050508" cy="583565"/>
              </a:xfrm>
              <a:prstGeom prst="rect">
                <a:avLst/>
              </a:prstGeom>
            </p:spPr>
            <p:txBody>
              <a:bodyPr wrap="square">
                <a:spAutoFit/>
              </a:bodyPr>
              <a:p>
                <a:pPr lvl="0"/>
                <a:r>
                  <a:rPr lang="en-US" altLang="zh-CN" sz="1600" b="1" dirty="0">
                    <a:latin typeface="+mn-ea"/>
                  </a:rPr>
                  <a:t>12329</a:t>
                </a:r>
                <a:endParaRPr lang="en-US" altLang="zh-CN" sz="1600" b="1" dirty="0">
                  <a:latin typeface="+mn-ea"/>
                </a:endParaRPr>
              </a:p>
              <a:p>
                <a:pPr lvl="0"/>
                <a:r>
                  <a:rPr lang="en-US" altLang="zh-CN" sz="1600" b="1" dirty="0">
                    <a:latin typeface="+mn-ea"/>
                  </a:rPr>
                  <a:t>12345</a:t>
                </a:r>
                <a:endParaRPr lang="zh-CN" altLang="en-US" sz="1400" b="1" dirty="0">
                  <a:solidFill>
                    <a:srgbClr val="FF0000"/>
                  </a:solidFill>
                  <a:latin typeface="+mn-ea"/>
                </a:endParaRPr>
              </a:p>
            </p:txBody>
          </p:sp>
          <p:sp>
            <p:nvSpPr>
              <p:cNvPr id="17" name="矩形 16"/>
              <p:cNvSpPr/>
              <p:nvPr/>
            </p:nvSpPr>
            <p:spPr>
              <a:xfrm>
                <a:off x="4401276" y="5550763"/>
                <a:ext cx="1218825" cy="338554"/>
              </a:xfrm>
              <a:prstGeom prst="rect">
                <a:avLst/>
              </a:prstGeom>
            </p:spPr>
            <p:txBody>
              <a:bodyPr wrap="square">
                <a:spAutoFit/>
              </a:bodyPr>
              <a:p>
                <a:r>
                  <a:rPr lang="zh-CN" altLang="en-US" sz="1600" b="1" dirty="0">
                    <a:latin typeface="+mn-ea"/>
                  </a:rPr>
                  <a:t>电话：</a:t>
                </a:r>
                <a:endParaRPr lang="en-US" altLang="zh-CN" sz="1600" b="1" dirty="0">
                  <a:latin typeface="+mn-ea"/>
                </a:endParaRPr>
              </a:p>
            </p:txBody>
          </p:sp>
        </p:grpSp>
      </p:grpSp>
      <p:sp>
        <p:nvSpPr>
          <p:cNvPr id="3" name="文本框 2"/>
          <p:cNvSpPr txBox="1"/>
          <p:nvPr/>
        </p:nvSpPr>
        <p:spPr>
          <a:xfrm>
            <a:off x="9625330" y="5880735"/>
            <a:ext cx="2468880" cy="368300"/>
          </a:xfrm>
          <a:prstGeom prst="rect">
            <a:avLst/>
          </a:prstGeom>
          <a:noFill/>
        </p:spPr>
        <p:txBody>
          <a:bodyPr wrap="none" rtlCol="0" anchor="t">
            <a:spAutoFit/>
          </a:bodyPr>
          <a:p>
            <a:pPr lvl="0" algn="ctr"/>
            <a:r>
              <a:rPr lang="zh-CN" altLang="en-US" b="1" dirty="0">
                <a:solidFill>
                  <a:srgbClr val="FF0000"/>
                </a:solidFill>
                <a:latin typeface="+mn-ea"/>
                <a:sym typeface="+mn-ea"/>
              </a:rPr>
              <a:t>建议办理前电话咨询下</a:t>
            </a:r>
            <a:endParaRPr lang="zh-CN" altLang="en-US"/>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3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37.xml><?xml version="1.0" encoding="utf-8"?>
<p:tagLst xmlns:p="http://schemas.openxmlformats.org/presentationml/2006/main">
  <p:tag name="KSO_WM_BEAUTIFY_FLAG" val="#wm#"/>
  <p:tag name="KSO_WM_TEMPLATE_CATEGORY" val="custom"/>
  <p:tag name="KSO_WM_TEMPLATE_INDEX" val="20187308"/>
</p:tagLst>
</file>

<file path=ppt/tags/tag38.xml><?xml version="1.0" encoding="utf-8"?>
<p:tagLst xmlns:p="http://schemas.openxmlformats.org/presentationml/2006/main">
  <p:tag name="KSO_WM_UNIT_TABLE_BEAUTIFY" val="smartTable{1b2b17e8-c159-4069-9220-c9d669cb4add}"/>
</p:tagLst>
</file>

<file path=ppt/tags/tag39.xml><?xml version="1.0" encoding="utf-8"?>
<p:tagLst xmlns:p="http://schemas.openxmlformats.org/presentationml/2006/main">
  <p:tag name="KSO_WM_BEAUTIFY_FLAG" val="#wm#"/>
  <p:tag name="KSO_WM_TEMPLATE_CATEGORY" val="custom"/>
  <p:tag name="KSO_WM_TEMPLATE_INDEX" val="20187308"/>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187308"/>
</p:tagLst>
</file>

<file path=ppt/tags/tag41.xml><?xml version="1.0" encoding="utf-8"?>
<p:tagLst xmlns:p="http://schemas.openxmlformats.org/presentationml/2006/main">
  <p:tag name="KSO_WM_UNIT_TABLE_BEAUTIFY" val="smartTable{75a28bd6-35aa-41bd-b08a-bfff725a0c1a}"/>
</p:tagLst>
</file>

<file path=ppt/tags/tag42.xml><?xml version="1.0" encoding="utf-8"?>
<p:tagLst xmlns:p="http://schemas.openxmlformats.org/presentationml/2006/main">
  <p:tag name="KSO_WM_BEAUTIFY_FLAG" val="#wm#"/>
  <p:tag name="KSO_WM_TEMPLATE_CATEGORY" val="custom"/>
  <p:tag name="KSO_WM_TEMPLATE_INDEX" val="20187308"/>
</p:tagLst>
</file>

<file path=ppt/tags/tag43.xml><?xml version="1.0" encoding="utf-8"?>
<p:tagLst xmlns:p="http://schemas.openxmlformats.org/presentationml/2006/main">
  <p:tag name="KSO_WM_UNIT_TABLE_BEAUTIFY" val="smartTable{3f9ce39c-fad3-43dd-810c-403673ead891}"/>
</p:tagLst>
</file>

<file path=ppt/tags/tag44.xml><?xml version="1.0" encoding="utf-8"?>
<p:tagLst xmlns:p="http://schemas.openxmlformats.org/presentationml/2006/main">
  <p:tag name="KSO_WM_BEAUTIFY_FLAG" val="#wm#"/>
  <p:tag name="KSO_WM_TEMPLATE_CATEGORY" val="custom"/>
  <p:tag name="KSO_WM_TEMPLATE_INDEX" val="20187308"/>
</p:tagLst>
</file>

<file path=ppt/tags/tag45.xml><?xml version="1.0" encoding="utf-8"?>
<p:tagLst xmlns:p="http://schemas.openxmlformats.org/presentationml/2006/main">
  <p:tag name="KSO_WM_UNIT_TABLE_BEAUTIFY" val="smartTable{cdbf76c0-0bad-4f83-8e27-f96503a45133}"/>
</p:tagLst>
</file>

<file path=ppt/tags/tag46.xml><?xml version="1.0" encoding="utf-8"?>
<p:tagLst xmlns:p="http://schemas.openxmlformats.org/presentationml/2006/main">
  <p:tag name="KSO_WM_BEAUTIFY_FLAG" val="#wm#"/>
  <p:tag name="KSO_WM_TEMPLATE_CATEGORY" val="custom"/>
  <p:tag name="KSO_WM_TEMPLATE_INDEX" val="20187308"/>
</p:tagLst>
</file>

<file path=ppt/tags/tag47.xml><?xml version="1.0" encoding="utf-8"?>
<p:tagLst xmlns:p="http://schemas.openxmlformats.org/presentationml/2006/main">
  <p:tag name="KSO_WM_BEAUTIFY_FLAG" val="#wm#"/>
  <p:tag name="KSO_WM_TEMPLATE_CATEGORY" val="custom"/>
  <p:tag name="KSO_WM_TEMPLATE_INDEX" val="20187308"/>
</p:tagLst>
</file>

<file path=ppt/tags/tag48.xml><?xml version="1.0" encoding="utf-8"?>
<p:tagLst xmlns:p="http://schemas.openxmlformats.org/presentationml/2006/main">
  <p:tag name="KSO_WM_UNIT_TABLE_BEAUTIFY" val="smartTable{77d5e0f4-c458-4084-985a-4c73218a16bd}"/>
</p:tagLst>
</file>

<file path=ppt/tags/tag49.xml><?xml version="1.0" encoding="utf-8"?>
<p:tagLst xmlns:p="http://schemas.openxmlformats.org/presentationml/2006/main">
  <p:tag name="KSO_WM_BEAUTIFY_FLAG" val="#wm#"/>
  <p:tag name="KSO_WM_TEMPLATE_CATEGORY" val="custom"/>
  <p:tag name="KSO_WM_TEMPLATE_INDEX" val="20187308"/>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2927</Words>
  <Application>WPS 演示</Application>
  <PresentationFormat>宽屏</PresentationFormat>
  <Paragraphs>289</Paragraphs>
  <Slides>10</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5</vt:i4>
      </vt:variant>
      <vt:variant>
        <vt:lpstr>幻灯片标题</vt:lpstr>
      </vt:variant>
      <vt:variant>
        <vt:i4>10</vt:i4>
      </vt:variant>
    </vt:vector>
  </HeadingPairs>
  <TitlesOfParts>
    <vt:vector size="25" baseType="lpstr">
      <vt:lpstr>Arial</vt:lpstr>
      <vt:lpstr>宋体</vt:lpstr>
      <vt:lpstr>Wingdings</vt:lpstr>
      <vt:lpstr>微软雅黑</vt:lpstr>
      <vt:lpstr>思源黑体旧字形 Normal</vt:lpstr>
      <vt:lpstr>黑体</vt:lpstr>
      <vt:lpstr>华文中宋</vt:lpstr>
      <vt:lpstr>Arial Unicode MS</vt:lpstr>
      <vt:lpstr>Wingdings</vt:lpstr>
      <vt:lpstr>Office 主题​​</vt:lpstr>
      <vt:lpstr>Word.Document.12</vt:lpstr>
      <vt:lpstr>Word.Document.8</vt:lpstr>
      <vt:lpstr>Word.Document.8</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穆会平</cp:lastModifiedBy>
  <cp:revision>78</cp:revision>
  <dcterms:created xsi:type="dcterms:W3CDTF">2019-06-19T02:08:00Z</dcterms:created>
  <dcterms:modified xsi:type="dcterms:W3CDTF">2021-05-20T07:43:37Z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1654AEA7B6A44B4AB9E515204F592DB1</vt:lpwstr>
  </property>
</Properties>
</file>