
<file path=[Content_Types].xml><?xml version="1.0" encoding="utf-8"?>
<Types xmlns="http://schemas.openxmlformats.org/package/2006/content-types">
  <Default Extension="vml" ContentType="application/vnd.openxmlformats-officedocument.vmlDrawing"/>
  <Default Extension="docx" ContentType="application/vnd.openxmlformats-officedocument.wordprocessingml.document"/>
  <Default Extension="png" ContentType="image/png"/>
  <Default Extension="wmf" ContentType="image/x-wmf"/>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1.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0"/>
  </p:handoutMasterIdLst>
  <p:sldIdLst>
    <p:sldId id="256" r:id="rId3"/>
    <p:sldId id="302" r:id="rId5"/>
    <p:sldId id="279" r:id="rId6"/>
    <p:sldId id="303" r:id="rId7"/>
    <p:sldId id="304" r:id="rId8"/>
    <p:sldId id="257"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516D"/>
    <a:srgbClr val="0F2E3E"/>
    <a:srgbClr val="FBBFBF"/>
    <a:srgbClr val="6FA3B1"/>
    <a:srgbClr val="F6807E"/>
    <a:srgbClr val="DCDCDC"/>
    <a:srgbClr val="F0F0F0"/>
    <a:srgbClr val="E6E6E6"/>
    <a:srgbClr val="C8C8C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浅色样式 2 - 强调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78" d="100"/>
          <a:sy n="78" d="100"/>
        </p:scale>
        <p:origin x="654" y="54"/>
      </p:cViewPr>
      <p:guideLst>
        <p:guide orient="horz" pos="2184"/>
        <p:guide pos="3839"/>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handoutMaster" Target="handoutMasters/handoutMaster1.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30.xml"/><Relationship Id="rId4" Type="http://schemas.openxmlformats.org/officeDocument/2006/relationships/tags" Target="../tags/tag29.xml"/><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6" name="矩形 5"/>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userDrawn="1"/>
        </p:nvSpPr>
        <p:spPr>
          <a:xfrm>
            <a:off x="0" y="0"/>
            <a:ext cx="12204065" cy="688149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0" name="组合 19"/>
          <p:cNvGrpSpPr/>
          <p:nvPr userDrawn="1"/>
        </p:nvGrpSpPr>
        <p:grpSpPr>
          <a:xfrm>
            <a:off x="-11430" y="-11430"/>
            <a:ext cx="2202180" cy="2202180"/>
            <a:chOff x="0" y="0"/>
            <a:chExt cx="3468" cy="3468"/>
          </a:xfrm>
        </p:grpSpPr>
        <p:sp>
          <p:nvSpPr>
            <p:cNvPr id="12" name="任意多边形 11"/>
            <p:cNvSpPr/>
            <p:nvPr userDrawn="1"/>
          </p:nvSpPr>
          <p:spPr>
            <a:xfrm rot="5400000">
              <a:off x="0" y="0"/>
              <a:ext cx="3468" cy="3468"/>
            </a:xfrm>
            <a:custGeom>
              <a:avLst/>
              <a:gdLst>
                <a:gd name="it" fmla="*/ h 7 12"/>
                <a:gd name="ir" fmla="*/ w 7 12"/>
                <a:gd name="ib" fmla="*/ h 11 12"/>
              </a:gdLst>
              <a:ahLst/>
              <a:cxnLst>
                <a:cxn ang="3">
                  <a:pos x="l" y="t"/>
                </a:cxn>
                <a:cxn ang="cd2">
                  <a:pos x="l" y="vc"/>
                </a:cxn>
                <a:cxn ang="cd4">
                  <a:pos x="l" y="b"/>
                </a:cxn>
                <a:cxn ang="cd4">
                  <a:pos x="hc" y="b"/>
                </a:cxn>
                <a:cxn ang="cd4">
                  <a:pos x="r" y="b"/>
                </a:cxn>
                <a:cxn ang="0">
                  <a:pos x="hc" y="vc"/>
                </a:cxn>
              </a:cxnLst>
              <a:rect l="l" t="t" r="r" b="b"/>
              <a:pathLst>
                <a:path w="3468" h="3468">
                  <a:moveTo>
                    <a:pt x="1533" y="2318"/>
                  </a:moveTo>
                  <a:cubicBezTo>
                    <a:pt x="1357" y="2318"/>
                    <a:pt x="1215" y="2460"/>
                    <a:pt x="1215" y="2636"/>
                  </a:cubicBezTo>
                  <a:cubicBezTo>
                    <a:pt x="1215" y="2812"/>
                    <a:pt x="1357" y="2954"/>
                    <a:pt x="1533" y="2954"/>
                  </a:cubicBezTo>
                  <a:cubicBezTo>
                    <a:pt x="1709" y="2954"/>
                    <a:pt x="1851" y="2812"/>
                    <a:pt x="1851" y="2636"/>
                  </a:cubicBezTo>
                  <a:cubicBezTo>
                    <a:pt x="1851" y="2460"/>
                    <a:pt x="1709" y="2318"/>
                    <a:pt x="1533" y="2318"/>
                  </a:cubicBezTo>
                  <a:close/>
                  <a:moveTo>
                    <a:pt x="709" y="1416"/>
                  </a:moveTo>
                  <a:cubicBezTo>
                    <a:pt x="533" y="1416"/>
                    <a:pt x="391" y="1558"/>
                    <a:pt x="391" y="1734"/>
                  </a:cubicBezTo>
                  <a:cubicBezTo>
                    <a:pt x="391" y="1910"/>
                    <a:pt x="533" y="2052"/>
                    <a:pt x="709" y="2052"/>
                  </a:cubicBezTo>
                  <a:cubicBezTo>
                    <a:pt x="885" y="2052"/>
                    <a:pt x="1027" y="1910"/>
                    <a:pt x="1027" y="1734"/>
                  </a:cubicBezTo>
                  <a:cubicBezTo>
                    <a:pt x="1027" y="1558"/>
                    <a:pt x="885" y="1416"/>
                    <a:pt x="709" y="1416"/>
                  </a:cubicBezTo>
                  <a:close/>
                  <a:moveTo>
                    <a:pt x="0" y="0"/>
                  </a:moveTo>
                  <a:lnTo>
                    <a:pt x="3468" y="3468"/>
                  </a:lnTo>
                  <a:lnTo>
                    <a:pt x="0" y="3468"/>
                  </a:lnTo>
                  <a:lnTo>
                    <a:pt x="0" y="0"/>
                  </a:lnTo>
                  <a:close/>
                </a:path>
              </a:pathLst>
            </a:custGeom>
            <a:solidFill>
              <a:srgbClr val="0F2E3E"/>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sp>
          <p:nvSpPr>
            <p:cNvPr id="15" name="椭圆 14"/>
            <p:cNvSpPr/>
            <p:nvPr userDrawn="1"/>
          </p:nvSpPr>
          <p:spPr>
            <a:xfrm>
              <a:off x="1416" y="391"/>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椭圆 18"/>
            <p:cNvSpPr/>
            <p:nvPr userDrawn="1"/>
          </p:nvSpPr>
          <p:spPr>
            <a:xfrm>
              <a:off x="515" y="1216"/>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a:xfrm>
            <a:off x="4116000" y="6349833"/>
            <a:ext cx="3960000" cy="316800"/>
          </a:xfrm>
        </p:spPr>
        <p:txBody>
          <a:bodyPr/>
          <a:lstStyle/>
          <a:p>
            <a:endParaRPr lang="zh-CN" altLang="en-US"/>
          </a:p>
        </p:txBody>
      </p:sp>
      <p:sp>
        <p:nvSpPr>
          <p:cNvPr id="5" name="灯片编号占位符 4"/>
          <p:cNvSpPr>
            <a:spLocks noGrp="1"/>
          </p:cNvSpPr>
          <p:nvPr>
            <p:ph type="sldNum" sz="quarter" idx="12"/>
            <p:custDataLst>
              <p:tags r:id="rId4"/>
            </p:custDataLst>
          </p:nvPr>
        </p:nvSpPr>
        <p:spPr>
          <a:xfrm>
            <a:off x="8610600" y="6349833"/>
            <a:ext cx="2700000" cy="316800"/>
          </a:xfrm>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a:xfrm>
            <a:off x="4116000" y="6349833"/>
            <a:ext cx="3960000" cy="316800"/>
          </a:xfrm>
        </p:spPr>
        <p:txBody>
          <a:bodyPr/>
          <a:lstStyle/>
          <a:p>
            <a:endParaRPr lang="zh-CN" altLang="en-US"/>
          </a:p>
        </p:txBody>
      </p:sp>
      <p:sp>
        <p:nvSpPr>
          <p:cNvPr id="5" name="灯片编号占位符 4"/>
          <p:cNvSpPr>
            <a:spLocks noGrp="1"/>
          </p:cNvSpPr>
          <p:nvPr>
            <p:ph type="sldNum" sz="quarter" idx="12"/>
            <p:custDataLst>
              <p:tags r:id="rId4"/>
            </p:custDataLst>
          </p:nvPr>
        </p:nvSpPr>
        <p:spPr>
          <a:xfrm>
            <a:off x="8610600" y="6349833"/>
            <a:ext cx="2700000" cy="316800"/>
          </a:xfrm>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userDrawn="1"/>
        </p:nvSpPr>
        <p:spPr>
          <a:xfrm>
            <a:off x="0" y="-12065"/>
            <a:ext cx="12204065" cy="688149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0" name="组合 19"/>
          <p:cNvGrpSpPr/>
          <p:nvPr userDrawn="1"/>
        </p:nvGrpSpPr>
        <p:grpSpPr>
          <a:xfrm>
            <a:off x="-11430" y="-11430"/>
            <a:ext cx="2202180" cy="2202180"/>
            <a:chOff x="0" y="0"/>
            <a:chExt cx="3468" cy="3468"/>
          </a:xfrm>
        </p:grpSpPr>
        <p:sp>
          <p:nvSpPr>
            <p:cNvPr id="12" name="任意多边形 11"/>
            <p:cNvSpPr/>
            <p:nvPr userDrawn="1"/>
          </p:nvSpPr>
          <p:spPr>
            <a:xfrm rot="5400000">
              <a:off x="0" y="0"/>
              <a:ext cx="3468" cy="3468"/>
            </a:xfrm>
            <a:custGeom>
              <a:avLst/>
              <a:gdLst>
                <a:gd name="it" fmla="*/ h 7 12"/>
                <a:gd name="ir" fmla="*/ w 7 12"/>
                <a:gd name="ib" fmla="*/ h 11 12"/>
              </a:gdLst>
              <a:ahLst/>
              <a:cxnLst>
                <a:cxn ang="3">
                  <a:pos x="l" y="t"/>
                </a:cxn>
                <a:cxn ang="cd2">
                  <a:pos x="l" y="vc"/>
                </a:cxn>
                <a:cxn ang="cd4">
                  <a:pos x="l" y="b"/>
                </a:cxn>
                <a:cxn ang="cd4">
                  <a:pos x="hc" y="b"/>
                </a:cxn>
                <a:cxn ang="cd4">
                  <a:pos x="r" y="b"/>
                </a:cxn>
                <a:cxn ang="0">
                  <a:pos x="hc" y="vc"/>
                </a:cxn>
              </a:cxnLst>
              <a:rect l="l" t="t" r="r" b="b"/>
              <a:pathLst>
                <a:path w="3468" h="3468">
                  <a:moveTo>
                    <a:pt x="1533" y="2318"/>
                  </a:moveTo>
                  <a:cubicBezTo>
                    <a:pt x="1357" y="2318"/>
                    <a:pt x="1215" y="2460"/>
                    <a:pt x="1215" y="2636"/>
                  </a:cubicBezTo>
                  <a:cubicBezTo>
                    <a:pt x="1215" y="2812"/>
                    <a:pt x="1357" y="2954"/>
                    <a:pt x="1533" y="2954"/>
                  </a:cubicBezTo>
                  <a:cubicBezTo>
                    <a:pt x="1709" y="2954"/>
                    <a:pt x="1851" y="2812"/>
                    <a:pt x="1851" y="2636"/>
                  </a:cubicBezTo>
                  <a:cubicBezTo>
                    <a:pt x="1851" y="2460"/>
                    <a:pt x="1709" y="2318"/>
                    <a:pt x="1533" y="2318"/>
                  </a:cubicBezTo>
                  <a:close/>
                  <a:moveTo>
                    <a:pt x="709" y="1416"/>
                  </a:moveTo>
                  <a:cubicBezTo>
                    <a:pt x="533" y="1416"/>
                    <a:pt x="391" y="1558"/>
                    <a:pt x="391" y="1734"/>
                  </a:cubicBezTo>
                  <a:cubicBezTo>
                    <a:pt x="391" y="1910"/>
                    <a:pt x="533" y="2052"/>
                    <a:pt x="709" y="2052"/>
                  </a:cubicBezTo>
                  <a:cubicBezTo>
                    <a:pt x="885" y="2052"/>
                    <a:pt x="1027" y="1910"/>
                    <a:pt x="1027" y="1734"/>
                  </a:cubicBezTo>
                  <a:cubicBezTo>
                    <a:pt x="1027" y="1558"/>
                    <a:pt x="885" y="1416"/>
                    <a:pt x="709" y="1416"/>
                  </a:cubicBezTo>
                  <a:close/>
                  <a:moveTo>
                    <a:pt x="0" y="0"/>
                  </a:moveTo>
                  <a:lnTo>
                    <a:pt x="3468" y="3468"/>
                  </a:lnTo>
                  <a:lnTo>
                    <a:pt x="0" y="3468"/>
                  </a:lnTo>
                  <a:lnTo>
                    <a:pt x="0" y="0"/>
                  </a:lnTo>
                  <a:close/>
                </a:path>
              </a:pathLst>
            </a:custGeom>
            <a:solidFill>
              <a:srgbClr val="0F2E3E"/>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sp>
          <p:nvSpPr>
            <p:cNvPr id="15" name="椭圆 14"/>
            <p:cNvSpPr/>
            <p:nvPr userDrawn="1"/>
          </p:nvSpPr>
          <p:spPr>
            <a:xfrm>
              <a:off x="1416" y="391"/>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椭圆 18"/>
            <p:cNvSpPr/>
            <p:nvPr userDrawn="1"/>
          </p:nvSpPr>
          <p:spPr>
            <a:xfrm>
              <a:off x="515" y="1216"/>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userDrawn="1"/>
        </p:nvSpPr>
        <p:spPr>
          <a:xfrm>
            <a:off x="0" y="0"/>
            <a:ext cx="12204065" cy="688149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userDrawn="1"/>
        </p:nvSpPr>
        <p:spPr>
          <a:xfrm>
            <a:off x="0" y="0"/>
            <a:ext cx="12204065" cy="6881495"/>
          </a:xfrm>
          <a:prstGeom prst="rect">
            <a:avLst/>
          </a:prstGeom>
          <a:solidFill>
            <a:srgbClr val="FFFFFF">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7" name="组合 6"/>
          <p:cNvGrpSpPr/>
          <p:nvPr userDrawn="1"/>
        </p:nvGrpSpPr>
        <p:grpSpPr>
          <a:xfrm>
            <a:off x="5590540" y="-510540"/>
            <a:ext cx="1022350" cy="1022350"/>
            <a:chOff x="8804" y="-804"/>
            <a:chExt cx="1610" cy="1610"/>
          </a:xfrm>
        </p:grpSpPr>
        <p:sp>
          <p:nvSpPr>
            <p:cNvPr id="2" name="任意多边形 1"/>
            <p:cNvSpPr/>
            <p:nvPr userDrawn="1"/>
          </p:nvSpPr>
          <p:spPr>
            <a:xfrm rot="18900000">
              <a:off x="8804" y="-804"/>
              <a:ext cx="1611" cy="1611"/>
            </a:xfrm>
            <a:custGeom>
              <a:avLst/>
              <a:gdLst>
                <a:gd name="it" fmla="*/ h 7 12"/>
                <a:gd name="ir" fmla="*/ w 7 12"/>
                <a:gd name="ib" fmla="*/ h 11 12"/>
              </a:gdLst>
              <a:ahLst/>
              <a:cxnLst>
                <a:cxn ang="3">
                  <a:pos x="l" y="t"/>
                </a:cxn>
                <a:cxn ang="cd2">
                  <a:pos x="l" y="vc"/>
                </a:cxn>
                <a:cxn ang="cd4">
                  <a:pos x="l" y="b"/>
                </a:cxn>
                <a:cxn ang="cd4">
                  <a:pos x="hc" y="b"/>
                </a:cxn>
                <a:cxn ang="cd4">
                  <a:pos x="r" y="b"/>
                </a:cxn>
                <a:cxn ang="0">
                  <a:pos x="hc" y="vc"/>
                </a:cxn>
              </a:cxnLst>
              <a:rect l="l" t="t" r="r" b="b"/>
              <a:pathLst>
                <a:path w="1611" h="1611">
                  <a:moveTo>
                    <a:pt x="720" y="1153"/>
                  </a:moveTo>
                  <a:cubicBezTo>
                    <a:pt x="679" y="1153"/>
                    <a:pt x="638" y="1169"/>
                    <a:pt x="607" y="1200"/>
                  </a:cubicBezTo>
                  <a:cubicBezTo>
                    <a:pt x="545" y="1262"/>
                    <a:pt x="545" y="1363"/>
                    <a:pt x="607" y="1425"/>
                  </a:cubicBezTo>
                  <a:cubicBezTo>
                    <a:pt x="669" y="1488"/>
                    <a:pt x="770" y="1488"/>
                    <a:pt x="833" y="1425"/>
                  </a:cubicBezTo>
                  <a:cubicBezTo>
                    <a:pt x="895" y="1363"/>
                    <a:pt x="895" y="1262"/>
                    <a:pt x="833" y="1200"/>
                  </a:cubicBezTo>
                  <a:cubicBezTo>
                    <a:pt x="802" y="1169"/>
                    <a:pt x="761" y="1153"/>
                    <a:pt x="720" y="1153"/>
                  </a:cubicBezTo>
                  <a:close/>
                  <a:moveTo>
                    <a:pt x="296" y="729"/>
                  </a:moveTo>
                  <a:cubicBezTo>
                    <a:pt x="256" y="729"/>
                    <a:pt x="215" y="745"/>
                    <a:pt x="184" y="776"/>
                  </a:cubicBezTo>
                  <a:cubicBezTo>
                    <a:pt x="121" y="838"/>
                    <a:pt x="121" y="939"/>
                    <a:pt x="184" y="1002"/>
                  </a:cubicBezTo>
                  <a:cubicBezTo>
                    <a:pt x="246" y="1064"/>
                    <a:pt x="347" y="1064"/>
                    <a:pt x="409" y="1002"/>
                  </a:cubicBezTo>
                  <a:cubicBezTo>
                    <a:pt x="471" y="939"/>
                    <a:pt x="471" y="838"/>
                    <a:pt x="409" y="776"/>
                  </a:cubicBezTo>
                  <a:cubicBezTo>
                    <a:pt x="378" y="745"/>
                    <a:pt x="337" y="729"/>
                    <a:pt x="296" y="729"/>
                  </a:cubicBezTo>
                  <a:close/>
                  <a:moveTo>
                    <a:pt x="0" y="0"/>
                  </a:moveTo>
                  <a:lnTo>
                    <a:pt x="1611" y="1611"/>
                  </a:lnTo>
                  <a:lnTo>
                    <a:pt x="0" y="1611"/>
                  </a:lnTo>
                  <a:lnTo>
                    <a:pt x="0" y="0"/>
                  </a:lnTo>
                  <a:close/>
                </a:path>
              </a:pathLst>
            </a:custGeom>
            <a:solidFill>
              <a:srgbClr val="0F2E3E"/>
            </a:solidFill>
            <a:ln>
              <a:solidFill>
                <a:srgbClr val="0F2E3E"/>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sp>
          <p:nvSpPr>
            <p:cNvPr id="5" name="椭圆 4"/>
            <p:cNvSpPr/>
            <p:nvPr userDrawn="1"/>
          </p:nvSpPr>
          <p:spPr>
            <a:xfrm>
              <a:off x="9141" y="242"/>
              <a:ext cx="319" cy="319"/>
            </a:xfrm>
            <a:prstGeom prst="ellipse">
              <a:avLst/>
            </a:prstGeom>
            <a:noFill/>
            <a:ln w="34925">
              <a:solidFill>
                <a:srgbClr val="C8C8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userDrawn="1"/>
          </p:nvSpPr>
          <p:spPr>
            <a:xfrm>
              <a:off x="9741" y="242"/>
              <a:ext cx="319" cy="319"/>
            </a:xfrm>
            <a:prstGeom prst="ellipse">
              <a:avLst/>
            </a:prstGeom>
            <a:noFill/>
            <a:ln w="34925">
              <a:solidFill>
                <a:srgbClr val="C8C8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a:xfrm>
            <a:off x="4116000" y="6349833"/>
            <a:ext cx="3960000" cy="316800"/>
          </a:xfrm>
        </p:spPr>
        <p:txBody>
          <a:bodyPr/>
          <a:lstStyle/>
          <a:p>
            <a:endParaRPr lang="zh-CN" altLang="en-US"/>
          </a:p>
        </p:txBody>
      </p:sp>
      <p:sp>
        <p:nvSpPr>
          <p:cNvPr id="9" name="灯片编号占位符 8"/>
          <p:cNvSpPr>
            <a:spLocks noGrp="1"/>
          </p:cNvSpPr>
          <p:nvPr>
            <p:ph type="sldNum" sz="quarter" idx="12"/>
            <p:custDataLst>
              <p:tags r:id="rId9"/>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a:xfrm>
            <a:off x="4116000" y="6349833"/>
            <a:ext cx="3960000" cy="316800"/>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4116000" y="6349833"/>
            <a:ext cx="3960000" cy="316800"/>
          </a:xfrm>
        </p:spPr>
        <p:txBody>
          <a:bodyPr/>
          <a:lstStyle/>
          <a:p>
            <a:endParaRPr lang="zh-CN" altLang="en-US"/>
          </a:p>
        </p:txBody>
      </p:sp>
      <p:sp>
        <p:nvSpPr>
          <p:cNvPr id="4" name="灯片编号占位符 3"/>
          <p:cNvSpPr>
            <a:spLocks noGrp="1"/>
          </p:cNvSpPr>
          <p:nvPr>
            <p:ph type="sldNum" sz="quarter" idx="12"/>
            <p:custDataLst>
              <p:tags r:id="rId4"/>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a:xfrm>
            <a:off x="879742" y="6349833"/>
            <a:ext cx="2700000" cy="316800"/>
          </a:xfrm>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a:xfrm>
            <a:off x="4116000" y="6349833"/>
            <a:ext cx="3960000" cy="316800"/>
          </a:xfrm>
        </p:spPr>
        <p:txBody>
          <a:bodyPr/>
          <a:lstStyle/>
          <a:p>
            <a:endParaRPr lang="zh-CN" altLang="en-US" dirty="0"/>
          </a:p>
        </p:txBody>
      </p:sp>
      <p:sp>
        <p:nvSpPr>
          <p:cNvPr id="7" name="灯片编号占位符 6"/>
          <p:cNvSpPr>
            <a:spLocks noGrp="1"/>
          </p:cNvSpPr>
          <p:nvPr>
            <p:ph type="sldNum" sz="quarter" idx="12"/>
            <p:custDataLst>
              <p:tags r:id="rId6"/>
            </p:custDataLst>
          </p:nvPr>
        </p:nvSpPr>
        <p:spPr>
          <a:xfrm>
            <a:off x="8610600" y="6349833"/>
            <a:ext cx="2700000" cy="316800"/>
          </a:xfrm>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a:xfrm>
            <a:off x="669882" y="432000"/>
            <a:ext cx="10852237" cy="648000"/>
          </a:xfrm>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a:xfrm>
            <a:off x="4116000" y="6349833"/>
            <a:ext cx="3960000" cy="316800"/>
          </a:xfrm>
        </p:spPr>
        <p:txBody>
          <a:bodyPr/>
          <a:lstStyle/>
          <a:p>
            <a:endParaRPr lang="zh-CN" altLang="en-US"/>
          </a:p>
        </p:txBody>
      </p:sp>
      <p:sp>
        <p:nvSpPr>
          <p:cNvPr id="6" name="灯片编号占位符 5"/>
          <p:cNvSpPr>
            <a:spLocks noGrp="1"/>
          </p:cNvSpPr>
          <p:nvPr>
            <p:ph type="sldNum" sz="quarter" idx="12"/>
            <p:custDataLst>
              <p:tags r:id="rId6"/>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tags" Target="../tags/tag35.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KSO_TEMPLATE" hidden="1"/>
          <p:cNvSpPr/>
          <p:nvPr>
            <p:custDataLst>
              <p:tags r:id="rId12"/>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36.xml"/><Relationship Id="rId2" Type="http://schemas.openxmlformats.org/officeDocument/2006/relationships/image" Target="../media/image1.sv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2.xml"/><Relationship Id="rId4" Type="http://schemas.openxmlformats.org/officeDocument/2006/relationships/tags" Target="../tags/tag39.xml"/><Relationship Id="rId3" Type="http://schemas.openxmlformats.org/officeDocument/2006/relationships/image" Target="../media/image2.wmf"/><Relationship Id="rId2" Type="http://schemas.openxmlformats.org/officeDocument/2006/relationships/package" Target="../embeddings/Document1.docx"/><Relationship Id="rId1" Type="http://schemas.openxmlformats.org/officeDocument/2006/relationships/tags" Target="../tags/tag38.xml"/></Relationships>
</file>

<file path=ppt/slides/_rels/slide4.xml.rels><?xml version="1.0" encoding="UTF-8" standalone="yes"?>
<Relationships xmlns="http://schemas.openxmlformats.org/package/2006/relationships"><Relationship Id="rId7" Type="http://schemas.openxmlformats.org/officeDocument/2006/relationships/vmlDrawing" Target="../drawings/vmlDrawing2.vml"/><Relationship Id="rId6" Type="http://schemas.openxmlformats.org/officeDocument/2006/relationships/slideLayout" Target="../slideLayouts/slideLayout2.xml"/><Relationship Id="rId5" Type="http://schemas.openxmlformats.org/officeDocument/2006/relationships/tags" Target="../tags/tag40.xml"/><Relationship Id="rId4" Type="http://schemas.openxmlformats.org/officeDocument/2006/relationships/image" Target="../media/image5.wmf"/><Relationship Id="rId3" Type="http://schemas.openxmlformats.org/officeDocument/2006/relationships/package" Target="../embeddings/Document2.docx"/><Relationship Id="rId2" Type="http://schemas.openxmlformats.org/officeDocument/2006/relationships/image" Target="../media/image4.jpeg"/><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xml"/><Relationship Id="rId3" Type="http://schemas.openxmlformats.org/officeDocument/2006/relationships/tags" Target="../tags/tag42.xml"/><Relationship Id="rId2" Type="http://schemas.openxmlformats.org/officeDocument/2006/relationships/image" Target="../media/image1.sv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079500" y="3014345"/>
            <a:ext cx="10742930" cy="82994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ctr"/>
            <a:r>
              <a:rPr lang="zh-CN" altLang="en-US" sz="4800" b="1">
                <a:solidFill>
                  <a:srgbClr val="0F2E3E"/>
                </a:solidFill>
                <a:latin typeface="思源黑体旧字形 Normal" panose="020B0400000000000000" charset="-128"/>
                <a:ea typeface="思源黑体旧字形 Normal" panose="020B0400000000000000" charset="-128"/>
                <a:sym typeface="+mn-ea"/>
              </a:rPr>
              <a:t>社保卡办理申请服务指引</a:t>
            </a:r>
            <a:endParaRPr lang="zh-CN" altLang="en-US" sz="4800" b="1">
              <a:solidFill>
                <a:srgbClr val="0F2E3E"/>
              </a:solidFill>
              <a:latin typeface="思源黑体旧字形 Normal" panose="020B0400000000000000" charset="-128"/>
              <a:ea typeface="思源黑体旧字形 Normal" panose="020B0400000000000000" charset="-128"/>
              <a:sym typeface="+mn-ea"/>
            </a:endParaRPr>
          </a:p>
        </p:txBody>
      </p:sp>
      <p:sp>
        <p:nvSpPr>
          <p:cNvPr id="8" name="文本框 7"/>
          <p:cNvSpPr txBox="1"/>
          <p:nvPr/>
        </p:nvSpPr>
        <p:spPr>
          <a:xfrm>
            <a:off x="4407535" y="6135370"/>
            <a:ext cx="3375660" cy="306705"/>
          </a:xfrm>
          <a:prstGeom prst="rect">
            <a:avLst/>
          </a:prstGeom>
          <a:noFill/>
        </p:spPr>
        <p:txBody>
          <a:bodyPr wrap="square" rtlCol="0">
            <a:spAutoFit/>
          </a:bodyPr>
          <a:p>
            <a:pPr algn="ctr"/>
            <a:r>
              <a:rPr lang="zh-CN" altLang="en-US" sz="1400">
                <a:solidFill>
                  <a:srgbClr val="0F2E3E"/>
                </a:solidFill>
                <a:latin typeface="思源黑体旧字形 Normal" panose="020B0400000000000000" charset="-128"/>
                <a:ea typeface="思源黑体旧字形 Normal" panose="020B0400000000000000" charset="-128"/>
              </a:rPr>
              <a:t>东北大学佛山研究生院    人事组织部</a:t>
            </a:r>
            <a:endParaRPr lang="zh-CN" altLang="en-US" sz="1400">
              <a:solidFill>
                <a:srgbClr val="0F2E3E"/>
              </a:solidFill>
              <a:latin typeface="思源黑体旧字形 Normal" panose="020B0400000000000000" charset="-128"/>
              <a:ea typeface="思源黑体旧字形 Normal" panose="020B0400000000000000" charset="-128"/>
            </a:endParaRPr>
          </a:p>
        </p:txBody>
      </p:sp>
      <p:grpSp>
        <p:nvGrpSpPr>
          <p:cNvPr id="9" name="组合 8"/>
          <p:cNvGrpSpPr/>
          <p:nvPr/>
        </p:nvGrpSpPr>
        <p:grpSpPr>
          <a:xfrm>
            <a:off x="5574030" y="1321435"/>
            <a:ext cx="1043305" cy="1043305"/>
            <a:chOff x="8656" y="1407"/>
            <a:chExt cx="1890" cy="1890"/>
          </a:xfrm>
        </p:grpSpPr>
        <p:sp>
          <p:nvSpPr>
            <p:cNvPr id="14" name="椭圆 13"/>
            <p:cNvSpPr/>
            <p:nvPr/>
          </p:nvSpPr>
          <p:spPr>
            <a:xfrm>
              <a:off x="8710" y="1461"/>
              <a:ext cx="1782" cy="1782"/>
            </a:xfrm>
            <a:prstGeom prst="ellipse">
              <a:avLst/>
            </a:prstGeom>
            <a:solidFill>
              <a:srgbClr val="0F2E3E"/>
            </a:solidFill>
            <a:ln>
              <a:no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2" name="图片 1" descr="3679548"/>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994" y="1925"/>
              <a:ext cx="1211" cy="914"/>
            </a:xfrm>
            <a:prstGeom prst="rect">
              <a:avLst/>
            </a:prstGeom>
          </p:spPr>
        </p:pic>
        <p:sp>
          <p:nvSpPr>
            <p:cNvPr id="3" name="椭圆 2"/>
            <p:cNvSpPr/>
            <p:nvPr/>
          </p:nvSpPr>
          <p:spPr>
            <a:xfrm>
              <a:off x="8656" y="1407"/>
              <a:ext cx="1890" cy="1890"/>
            </a:xfrm>
            <a:prstGeom prst="ellipse">
              <a:avLst/>
            </a:prstGeom>
            <a:noFill/>
            <a:ln w="25400">
              <a:solidFill>
                <a:srgbClr val="0F2E3E"/>
              </a:solid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5078095" y="803910"/>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2" name="文本框 1"/>
          <p:cNvSpPr txBox="1"/>
          <p:nvPr/>
        </p:nvSpPr>
        <p:spPr>
          <a:xfrm>
            <a:off x="5177790" y="1590675"/>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grpSp>
        <p:nvGrpSpPr>
          <p:cNvPr id="6" name="组合 5"/>
          <p:cNvGrpSpPr/>
          <p:nvPr/>
        </p:nvGrpSpPr>
        <p:grpSpPr>
          <a:xfrm>
            <a:off x="4760595" y="3009900"/>
            <a:ext cx="3529330" cy="690245"/>
            <a:chOff x="3210" y="4136"/>
            <a:chExt cx="5558" cy="1087"/>
          </a:xfrm>
        </p:grpSpPr>
        <p:sp>
          <p:nvSpPr>
            <p:cNvPr id="8" name="文本框 7"/>
            <p:cNvSpPr txBox="1"/>
            <p:nvPr/>
          </p:nvSpPr>
          <p:spPr>
            <a:xfrm>
              <a:off x="4422" y="4136"/>
              <a:ext cx="4346" cy="72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zh-CN" altLang="en-US" sz="2400">
                  <a:solidFill>
                    <a:srgbClr val="0F2E3E"/>
                  </a:solidFill>
                  <a:latin typeface="思源黑体旧字形 Normal" panose="020B0400000000000000" charset="-128"/>
                  <a:ea typeface="思源黑体旧字形 Normal" panose="020B0400000000000000" charset="-128"/>
                </a:rPr>
                <a:t>实体社保卡申领</a:t>
              </a:r>
              <a:endParaRPr lang="zh-CN" altLang="en-US" sz="2400">
                <a:solidFill>
                  <a:srgbClr val="0F2E3E"/>
                </a:solidFill>
                <a:latin typeface="思源黑体旧字形 Normal" panose="020B0400000000000000" charset="-128"/>
                <a:ea typeface="思源黑体旧字形 Normal" panose="020B0400000000000000" charset="-128"/>
              </a:endParaRPr>
            </a:p>
          </p:txBody>
        </p:sp>
        <p:grpSp>
          <p:nvGrpSpPr>
            <p:cNvPr id="10" name="组合 9"/>
            <p:cNvGrpSpPr/>
            <p:nvPr/>
          </p:nvGrpSpPr>
          <p:grpSpPr>
            <a:xfrm>
              <a:off x="3210" y="4173"/>
              <a:ext cx="1050" cy="1050"/>
              <a:chOff x="3210" y="4173"/>
              <a:chExt cx="1050" cy="1050"/>
            </a:xfrm>
          </p:grpSpPr>
          <p:sp>
            <p:nvSpPr>
              <p:cNvPr id="29" name="菱形 28"/>
              <p:cNvSpPr/>
              <p:nvPr/>
            </p:nvSpPr>
            <p:spPr>
              <a:xfrm>
                <a:off x="3210" y="4173"/>
                <a:ext cx="1050" cy="1050"/>
              </a:xfrm>
              <a:prstGeom prst="diamond">
                <a:avLst/>
              </a:prstGeom>
              <a:solidFill>
                <a:srgbClr val="0F2E3E"/>
              </a:solidFill>
              <a:ln>
                <a:solidFill>
                  <a:srgbClr val="0F2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sp>
            <p:nvSpPr>
              <p:cNvPr id="30" name="文本框 29"/>
              <p:cNvSpPr txBox="1"/>
              <p:nvPr/>
            </p:nvSpPr>
            <p:spPr>
              <a:xfrm>
                <a:off x="3372" y="4372"/>
                <a:ext cx="840" cy="628"/>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en-US" altLang="zh-CN" sz="2000">
                    <a:solidFill>
                      <a:srgbClr val="FFFFFF"/>
                    </a:solidFill>
                    <a:latin typeface="思源黑体旧字形 Normal" panose="020B0400000000000000" charset="-128"/>
                    <a:ea typeface="思源黑体旧字形 Normal" panose="020B0400000000000000" charset="-128"/>
                  </a:rPr>
                  <a:t>01</a:t>
                </a:r>
                <a:endParaRPr lang="en-US" altLang="zh-CN" sz="2000">
                  <a:solidFill>
                    <a:srgbClr val="FFFFFF"/>
                  </a:solidFill>
                  <a:latin typeface="思源黑体旧字形 Normal" panose="020B0400000000000000" charset="-128"/>
                  <a:ea typeface="思源黑体旧字形 Normal" panose="020B0400000000000000" charset="-128"/>
                </a:endParaRPr>
              </a:p>
            </p:txBody>
          </p:sp>
          <p:sp>
            <p:nvSpPr>
              <p:cNvPr id="31" name="菱形 30"/>
              <p:cNvSpPr/>
              <p:nvPr/>
            </p:nvSpPr>
            <p:spPr>
              <a:xfrm>
                <a:off x="3293" y="4244"/>
                <a:ext cx="883" cy="883"/>
              </a:xfrm>
              <a:prstGeom prst="diamond">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grpSp>
      </p:grpSp>
      <p:sp>
        <p:nvSpPr>
          <p:cNvPr id="38" name="文本框 37"/>
          <p:cNvSpPr txBox="1"/>
          <p:nvPr/>
        </p:nvSpPr>
        <p:spPr>
          <a:xfrm>
            <a:off x="5060315" y="795655"/>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39" name="文本框 38"/>
          <p:cNvSpPr txBox="1"/>
          <p:nvPr/>
        </p:nvSpPr>
        <p:spPr>
          <a:xfrm>
            <a:off x="5160010" y="1582420"/>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sp>
        <p:nvSpPr>
          <p:cNvPr id="47" name="文本框 46"/>
          <p:cNvSpPr txBox="1"/>
          <p:nvPr/>
        </p:nvSpPr>
        <p:spPr>
          <a:xfrm>
            <a:off x="5047615" y="795655"/>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49" name="文本框 48"/>
          <p:cNvSpPr txBox="1"/>
          <p:nvPr/>
        </p:nvSpPr>
        <p:spPr>
          <a:xfrm>
            <a:off x="5147310" y="1582420"/>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grpSp>
        <p:nvGrpSpPr>
          <p:cNvPr id="50" name="组合 49"/>
          <p:cNvGrpSpPr/>
          <p:nvPr/>
        </p:nvGrpSpPr>
        <p:grpSpPr>
          <a:xfrm>
            <a:off x="4760595" y="4212590"/>
            <a:ext cx="3529330" cy="690245"/>
            <a:chOff x="3210" y="4136"/>
            <a:chExt cx="5558" cy="1087"/>
          </a:xfrm>
        </p:grpSpPr>
        <p:sp>
          <p:nvSpPr>
            <p:cNvPr id="52" name="文本框 51"/>
            <p:cNvSpPr txBox="1"/>
            <p:nvPr/>
          </p:nvSpPr>
          <p:spPr>
            <a:xfrm>
              <a:off x="4422" y="4136"/>
              <a:ext cx="4346" cy="72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zh-CN" altLang="en-US" sz="2400">
                  <a:solidFill>
                    <a:srgbClr val="0F2E3E"/>
                  </a:solidFill>
                  <a:latin typeface="思源黑体旧字形 Normal" panose="020B0400000000000000" charset="-128"/>
                  <a:ea typeface="思源黑体旧字形 Normal" panose="020B0400000000000000" charset="-128"/>
                </a:rPr>
                <a:t>电子社保卡申领</a:t>
              </a:r>
              <a:endParaRPr lang="zh-CN" altLang="en-US" sz="2400">
                <a:solidFill>
                  <a:srgbClr val="0F2E3E"/>
                </a:solidFill>
                <a:latin typeface="思源黑体旧字形 Normal" panose="020B0400000000000000" charset="-128"/>
                <a:ea typeface="思源黑体旧字形 Normal" panose="020B0400000000000000" charset="-128"/>
              </a:endParaRPr>
            </a:p>
          </p:txBody>
        </p:sp>
        <p:grpSp>
          <p:nvGrpSpPr>
            <p:cNvPr id="53" name="组合 52"/>
            <p:cNvGrpSpPr/>
            <p:nvPr/>
          </p:nvGrpSpPr>
          <p:grpSpPr>
            <a:xfrm>
              <a:off x="3210" y="4173"/>
              <a:ext cx="1050" cy="1050"/>
              <a:chOff x="3210" y="4173"/>
              <a:chExt cx="1050" cy="1050"/>
            </a:xfrm>
          </p:grpSpPr>
          <p:sp>
            <p:nvSpPr>
              <p:cNvPr id="54" name="菱形 53"/>
              <p:cNvSpPr/>
              <p:nvPr/>
            </p:nvSpPr>
            <p:spPr>
              <a:xfrm>
                <a:off x="3210" y="4173"/>
                <a:ext cx="1050" cy="1050"/>
              </a:xfrm>
              <a:prstGeom prst="diamond">
                <a:avLst/>
              </a:prstGeom>
              <a:solidFill>
                <a:srgbClr val="0F2E3E"/>
              </a:solidFill>
              <a:ln>
                <a:solidFill>
                  <a:srgbClr val="0F2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sp>
            <p:nvSpPr>
              <p:cNvPr id="55" name="文本框 54"/>
              <p:cNvSpPr txBox="1"/>
              <p:nvPr/>
            </p:nvSpPr>
            <p:spPr>
              <a:xfrm>
                <a:off x="3372" y="4372"/>
                <a:ext cx="840" cy="628"/>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en-US" altLang="zh-CN" sz="2000">
                    <a:solidFill>
                      <a:srgbClr val="FFFFFF"/>
                    </a:solidFill>
                    <a:latin typeface="思源黑体旧字形 Normal" panose="020B0400000000000000" charset="-128"/>
                    <a:ea typeface="思源黑体旧字形 Normal" panose="020B0400000000000000" charset="-128"/>
                  </a:rPr>
                  <a:t>02</a:t>
                </a:r>
                <a:endParaRPr lang="en-US" altLang="zh-CN" sz="2000">
                  <a:solidFill>
                    <a:srgbClr val="FFFFFF"/>
                  </a:solidFill>
                  <a:latin typeface="思源黑体旧字形 Normal" panose="020B0400000000000000" charset="-128"/>
                  <a:ea typeface="思源黑体旧字形 Normal" panose="020B0400000000000000" charset="-128"/>
                </a:endParaRPr>
              </a:p>
            </p:txBody>
          </p:sp>
          <p:sp>
            <p:nvSpPr>
              <p:cNvPr id="56" name="菱形 55"/>
              <p:cNvSpPr/>
              <p:nvPr/>
            </p:nvSpPr>
            <p:spPr>
              <a:xfrm>
                <a:off x="3293" y="4244"/>
                <a:ext cx="883" cy="883"/>
              </a:xfrm>
              <a:prstGeom prst="diamond">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grpSp>
      </p:grpSp>
      <p:sp>
        <p:nvSpPr>
          <p:cNvPr id="63" name="文本框 62"/>
          <p:cNvSpPr txBox="1"/>
          <p:nvPr/>
        </p:nvSpPr>
        <p:spPr>
          <a:xfrm>
            <a:off x="5039360" y="786765"/>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64" name="文本框 63"/>
          <p:cNvSpPr txBox="1"/>
          <p:nvPr/>
        </p:nvSpPr>
        <p:spPr>
          <a:xfrm>
            <a:off x="5139055" y="1573530"/>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rPr>
              <a:t>一、实体社保卡申领</a:t>
            </a:r>
            <a:endParaRPr lang="zh-CN" altLang="en-US" sz="2400">
              <a:solidFill>
                <a:srgbClr val="1B516D"/>
              </a:solidFill>
              <a:latin typeface="思源黑体旧字形 Normal" panose="020B0400000000000000" charset="-128"/>
              <a:ea typeface="思源黑体旧字形 Normal" panose="020B0400000000000000" charset="-128"/>
              <a:cs typeface="+mn-cs"/>
            </a:endParaRPr>
          </a:p>
        </p:txBody>
      </p:sp>
      <p:graphicFrame>
        <p:nvGraphicFramePr>
          <p:cNvPr id="11" name="表格 10"/>
          <p:cNvGraphicFramePr>
            <a:graphicFrameLocks noGrp="1"/>
          </p:cNvGraphicFramePr>
          <p:nvPr>
            <p:custDataLst>
              <p:tags r:id="rId1"/>
            </p:custDataLst>
          </p:nvPr>
        </p:nvGraphicFramePr>
        <p:xfrm>
          <a:off x="1520190" y="1817370"/>
          <a:ext cx="8293735" cy="2887345"/>
        </p:xfrm>
        <a:graphic>
          <a:graphicData uri="http://schemas.openxmlformats.org/drawingml/2006/table">
            <a:tbl>
              <a:tblPr firstRow="1" bandRow="1">
                <a:tableStyleId>{F2DE63D5-997A-4646-A377-4702673A728D}</a:tableStyleId>
              </a:tblPr>
              <a:tblGrid>
                <a:gridCol w="1749425"/>
                <a:gridCol w="3354705"/>
                <a:gridCol w="3189605"/>
              </a:tblGrid>
              <a:tr h="312420">
                <a:tc>
                  <a:txBody>
                    <a:bodyPr/>
                    <a:p>
                      <a:pPr marL="0" algn="ctr" defTabSz="914400" rtl="0" eaLnBrk="1" latinLnBrk="0" hangingPunct="1"/>
                      <a:r>
                        <a:rPr lang="zh-CN" altLang="en-US" sz="1000" b="0" kern="1200" dirty="0" smtClean="0">
                          <a:solidFill>
                            <a:schemeClr val="bg1"/>
                          </a:solidFill>
                          <a:latin typeface="微软雅黑" panose="020B0503020204020204" charset="-122"/>
                          <a:ea typeface="微软雅黑" panose="020B0503020204020204" charset="-122"/>
                          <a:cs typeface="+mn-cs"/>
                        </a:rPr>
                        <a:t>项目</a:t>
                      </a:r>
                      <a:endParaRPr lang="zh-CN" altLang="en-US" sz="1000" b="0" kern="1200" dirty="0">
                        <a:solidFill>
                          <a:schemeClr val="bg1"/>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p>
                      <a:pPr algn="ctr"/>
                      <a:r>
                        <a:rPr lang="zh-CN" altLang="en-US" sz="1000" b="0" kern="1200" dirty="0" smtClean="0">
                          <a:solidFill>
                            <a:schemeClr val="bg1"/>
                          </a:solidFill>
                          <a:latin typeface="微软雅黑" panose="020B0503020204020204" charset="-122"/>
                          <a:ea typeface="微软雅黑" panose="020B0503020204020204" charset="-122"/>
                          <a:cs typeface="+mn-cs"/>
                        </a:rPr>
                        <a:t>个人办理（现场）</a:t>
                      </a:r>
                      <a:endParaRPr lang="zh-CN" altLang="en-US" sz="1000" b="0" kern="1200" dirty="0">
                        <a:solidFill>
                          <a:schemeClr val="bg1"/>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p>
                      <a:pPr marL="0" marR="0" indent="0" algn="ctr" defTabSz="914400" rtl="0" eaLnBrk="1" fontAlgn="auto" latinLnBrk="0" hangingPunct="1">
                        <a:lnSpc>
                          <a:spcPct val="100000"/>
                        </a:lnSpc>
                        <a:spcBef>
                          <a:spcPts val="0"/>
                        </a:spcBef>
                        <a:spcAft>
                          <a:spcPts val="0"/>
                        </a:spcAft>
                        <a:buClrTx/>
                        <a:buSzTx/>
                        <a:buFontTx/>
                        <a:buNone/>
                        <a:defRPr/>
                      </a:pPr>
                      <a:r>
                        <a:rPr lang="zh-CN" altLang="en-US" sz="1000" b="0" kern="1200" dirty="0" smtClean="0">
                          <a:solidFill>
                            <a:schemeClr val="bg1"/>
                          </a:solidFill>
                          <a:latin typeface="微软雅黑" panose="020B0503020204020204" charset="-122"/>
                          <a:ea typeface="微软雅黑" panose="020B0503020204020204" charset="-122"/>
                          <a:cs typeface="+mn-cs"/>
                        </a:rPr>
                        <a:t>个人办理（线上）</a:t>
                      </a:r>
                      <a:endParaRPr lang="zh-CN" altLang="en-US" sz="1000" b="0" kern="1200" dirty="0" smtClean="0">
                        <a:solidFill>
                          <a:schemeClr val="bg1"/>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25120">
                <a:tc>
                  <a:txBody>
                    <a:bodyPr/>
                    <a:p>
                      <a:pPr algn="ctr"/>
                      <a:r>
                        <a:rPr lang="zh-CN" altLang="en-US" sz="1000" b="0" kern="1200" dirty="0" smtClean="0">
                          <a:solidFill>
                            <a:schemeClr val="tx1"/>
                          </a:solidFill>
                          <a:latin typeface="微软雅黑" panose="020B0503020204020204" charset="-122"/>
                          <a:ea typeface="微软雅黑" panose="020B0503020204020204" charset="-122"/>
                          <a:cs typeface="+mn-cs"/>
                        </a:rPr>
                        <a:t>申请条件</a:t>
                      </a:r>
                      <a:endParaRPr lang="zh-CN" altLang="en-US" sz="1000" b="0" kern="1200" dirty="0">
                        <a:solidFill>
                          <a:schemeClr val="dk1"/>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000" b="0" dirty="0" smtClean="0">
                          <a:latin typeface="微软雅黑" panose="020B0503020204020204" charset="-122"/>
                          <a:ea typeface="微软雅黑" panose="020B0503020204020204" charset="-122"/>
                        </a:rPr>
                        <a:t>在佛山地区参保</a:t>
                      </a:r>
                      <a:r>
                        <a:rPr lang="en-US" altLang="zh-CN" sz="1000" b="0" dirty="0" smtClean="0">
                          <a:latin typeface="微软雅黑" panose="020B0503020204020204" charset="-122"/>
                          <a:ea typeface="微软雅黑" panose="020B0503020204020204" charset="-122"/>
                        </a:rPr>
                        <a:t>1</a:t>
                      </a:r>
                      <a:r>
                        <a:rPr lang="zh-CN" altLang="en-US" sz="1000" b="0" dirty="0" smtClean="0">
                          <a:latin typeface="微软雅黑" panose="020B0503020204020204" charset="-122"/>
                          <a:ea typeface="微软雅黑" panose="020B0503020204020204" charset="-122"/>
                        </a:rPr>
                        <a:t>个月以上且无</a:t>
                      </a:r>
                      <a:r>
                        <a:rPr lang="zh-CN" altLang="en-US" sz="1000" b="0" kern="1200" dirty="0" smtClean="0">
                          <a:solidFill>
                            <a:srgbClr val="C00000"/>
                          </a:solidFill>
                          <a:latin typeface="微软雅黑" panose="020B0503020204020204" charset="-122"/>
                          <a:ea typeface="微软雅黑" panose="020B0503020204020204" charset="-122"/>
                          <a:cs typeface="+mn-cs"/>
                        </a:rPr>
                        <a:t>广东省非佛山社保卡</a:t>
                      </a:r>
                      <a:r>
                        <a:rPr lang="zh-CN" altLang="en-US" sz="1000" b="0" dirty="0" smtClean="0">
                          <a:latin typeface="微软雅黑" panose="020B0503020204020204" charset="-122"/>
                          <a:ea typeface="微软雅黑" panose="020B0503020204020204" charset="-122"/>
                        </a:rPr>
                        <a:t>的员工</a:t>
                      </a:r>
                      <a:endParaRPr lang="en-US" altLang="zh-CN" sz="1000" b="0" dirty="0" smtClean="0">
                        <a:latin typeface="微软雅黑" panose="020B0503020204020204" charset="-122"/>
                        <a:ea typeface="微软雅黑" panose="020B0503020204020204" charset="-122"/>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cPr/>
                </a:tc>
              </a:tr>
              <a:tr h="396240">
                <a:tc>
                  <a:txBody>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000" b="0" kern="1200" dirty="0" smtClean="0">
                          <a:solidFill>
                            <a:schemeClr val="tx1"/>
                          </a:solidFill>
                          <a:latin typeface="微软雅黑" panose="020B0503020204020204" charset="-122"/>
                          <a:ea typeface="微软雅黑" panose="020B0503020204020204" charset="-122"/>
                          <a:cs typeface="+mn-cs"/>
                        </a:rPr>
                        <a:t>办理周期</a:t>
                      </a:r>
                      <a:endParaRPr lang="zh-CN" altLang="en-US" sz="1000" b="0" kern="1200" dirty="0">
                        <a:solidFill>
                          <a:schemeClr val="tx1"/>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zh-CN" altLang="en-US" sz="1000" b="0" kern="1200" dirty="0" smtClean="0">
                          <a:solidFill>
                            <a:prstClr val="black"/>
                          </a:solidFill>
                          <a:latin typeface="微软雅黑" panose="020B0503020204020204" charset="-122"/>
                          <a:ea typeface="微软雅黑" panose="020B0503020204020204" charset="-122"/>
                          <a:cs typeface="+mn-cs"/>
                        </a:rPr>
                        <a:t>即时办理</a:t>
                      </a:r>
                      <a:endParaRPr lang="en-US" altLang="zh-CN" sz="1000" b="0" kern="1200" dirty="0" smtClean="0">
                        <a:solidFill>
                          <a:prstClr val="black"/>
                        </a:solidFill>
                        <a:latin typeface="微软雅黑" panose="020B0503020204020204" charset="-122"/>
                        <a:ea typeface="微软雅黑" panose="020B0503020204020204" charset="-122"/>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1000" b="0" kern="1200" dirty="0" smtClean="0">
                          <a:solidFill>
                            <a:srgbClr val="C00000"/>
                          </a:solidFill>
                          <a:latin typeface="微软雅黑" panose="020B0503020204020204" charset="-122"/>
                          <a:ea typeface="微软雅黑" panose="020B0503020204020204" charset="-122"/>
                          <a:cs typeface="+mn-cs"/>
                        </a:rPr>
                        <a:t>(</a:t>
                      </a:r>
                      <a:r>
                        <a:rPr lang="zh-CN" altLang="en-US" sz="1000" b="0" kern="1200" dirty="0" smtClean="0">
                          <a:solidFill>
                            <a:srgbClr val="C00000"/>
                          </a:solidFill>
                          <a:latin typeface="微软雅黑" panose="020B0503020204020204" charset="-122"/>
                          <a:ea typeface="微软雅黑" panose="020B0503020204020204" charset="-122"/>
                          <a:cs typeface="+mn-cs"/>
                        </a:rPr>
                        <a:t>随到随办预计时长</a:t>
                      </a:r>
                      <a:r>
                        <a:rPr lang="en-US" altLang="zh-CN" sz="1000" b="0" kern="1200" dirty="0" smtClean="0">
                          <a:solidFill>
                            <a:srgbClr val="C00000"/>
                          </a:solidFill>
                          <a:latin typeface="微软雅黑" panose="020B0503020204020204" charset="-122"/>
                          <a:ea typeface="微软雅黑" panose="020B0503020204020204" charset="-122"/>
                          <a:cs typeface="+mn-cs"/>
                        </a:rPr>
                        <a:t>20</a:t>
                      </a:r>
                      <a:r>
                        <a:rPr lang="zh-CN" altLang="en-US" sz="1000" b="0" kern="1200" dirty="0" smtClean="0">
                          <a:solidFill>
                            <a:srgbClr val="C00000"/>
                          </a:solidFill>
                          <a:latin typeface="微软雅黑" panose="020B0503020204020204" charset="-122"/>
                          <a:ea typeface="微软雅黑" panose="020B0503020204020204" charset="-122"/>
                          <a:cs typeface="+mn-cs"/>
                        </a:rPr>
                        <a:t>分钟左右</a:t>
                      </a:r>
                      <a:r>
                        <a:rPr lang="en-US" altLang="zh-CN" sz="1000" b="0" kern="1200" dirty="0" smtClean="0">
                          <a:solidFill>
                            <a:srgbClr val="C00000"/>
                          </a:solidFill>
                          <a:latin typeface="微软雅黑" panose="020B0503020204020204" charset="-122"/>
                          <a:ea typeface="微软雅黑" panose="020B0503020204020204" charset="-122"/>
                          <a:cs typeface="+mn-cs"/>
                        </a:rPr>
                        <a:t>)</a:t>
                      </a:r>
                      <a:endParaRPr lang="en-US" altLang="zh-CN" sz="1000" b="0" kern="1200" dirty="0" smtClean="0">
                        <a:solidFill>
                          <a:srgbClr val="C00000"/>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en-US" altLang="zh-CN" sz="1000" b="0" kern="1200" dirty="0" smtClean="0">
                          <a:solidFill>
                            <a:schemeClr val="tx1"/>
                          </a:solidFill>
                          <a:effectLst/>
                          <a:latin typeface="微软雅黑" panose="020B0503020204020204" charset="-122"/>
                          <a:ea typeface="微软雅黑" panose="020B0503020204020204" charset="-122"/>
                          <a:cs typeface="+mn-cs"/>
                        </a:rPr>
                        <a:t>20-25</a:t>
                      </a:r>
                      <a:r>
                        <a:rPr lang="zh-CN" altLang="zh-CN" sz="1000" b="0" kern="1200" dirty="0" smtClean="0">
                          <a:solidFill>
                            <a:schemeClr val="tx1"/>
                          </a:solidFill>
                          <a:effectLst/>
                          <a:latin typeface="微软雅黑" panose="020B0503020204020204" charset="-122"/>
                          <a:ea typeface="微软雅黑" panose="020B0503020204020204" charset="-122"/>
                          <a:cs typeface="+mn-cs"/>
                        </a:rPr>
                        <a:t>天</a:t>
                      </a:r>
                      <a:endParaRPr lang="en-US" altLang="zh-CN" sz="1000" b="0" kern="1200" dirty="0" smtClean="0">
                        <a:solidFill>
                          <a:srgbClr val="C00000"/>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934085">
                <a:tc>
                  <a:txBody>
                    <a:bodyPr/>
                    <a:p>
                      <a:pPr marL="0" algn="ctr" defTabSz="914400" rtl="0" eaLnBrk="1" latinLnBrk="0" hangingPunct="1"/>
                      <a:r>
                        <a:rPr lang="zh-CN" altLang="en-US" sz="1000" b="0" kern="1200" dirty="0" smtClean="0">
                          <a:solidFill>
                            <a:schemeClr val="tx1"/>
                          </a:solidFill>
                          <a:latin typeface="微软雅黑" panose="020B0503020204020204" charset="-122"/>
                          <a:ea typeface="微软雅黑" panose="020B0503020204020204" charset="-122"/>
                          <a:cs typeface="+mn-cs"/>
                        </a:rPr>
                        <a:t>办理资料</a:t>
                      </a:r>
                      <a:endParaRPr lang="zh-CN" altLang="en-US" sz="1000" b="0" kern="1200" dirty="0">
                        <a:solidFill>
                          <a:schemeClr val="tx1"/>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p>
                      <a:pPr algn="l">
                        <a:lnSpc>
                          <a:spcPct val="100000"/>
                        </a:lnSpc>
                      </a:pPr>
                      <a:r>
                        <a:rPr lang="zh-CN" altLang="en-US" sz="1000" b="0" kern="1200" dirty="0" smtClean="0">
                          <a:solidFill>
                            <a:prstClr val="black"/>
                          </a:solidFill>
                          <a:latin typeface="微软雅黑" panose="020B0503020204020204" charset="-122"/>
                          <a:ea typeface="微软雅黑" panose="020B0503020204020204" charset="-122"/>
                          <a:cs typeface="+mn-cs"/>
                        </a:rPr>
                        <a:t>二代身份证原件</a:t>
                      </a:r>
                      <a:endParaRPr lang="en-US" altLang="zh-CN" sz="1000" b="0" kern="1200" dirty="0" smtClean="0">
                        <a:solidFill>
                          <a:prstClr val="black"/>
                        </a:solidFill>
                        <a:latin typeface="微软雅黑" panose="020B0503020204020204" charset="-122"/>
                        <a:ea typeface="微软雅黑" panose="020B0503020204020204" charset="-122"/>
                        <a:cs typeface="+mn-cs"/>
                      </a:endParaRPr>
                    </a:p>
                    <a:p>
                      <a:pPr algn="l">
                        <a:lnSpc>
                          <a:spcPct val="100000"/>
                        </a:lnSpc>
                      </a:pPr>
                      <a:r>
                        <a:rPr lang="zh-CN" altLang="en-US" sz="1000" b="0" kern="1200" dirty="0" smtClean="0">
                          <a:solidFill>
                            <a:srgbClr val="C00000"/>
                          </a:solidFill>
                          <a:latin typeface="微软雅黑" panose="020B0503020204020204" charset="-122"/>
                          <a:ea typeface="微软雅黑" panose="020B0503020204020204" charset="-122"/>
                          <a:cs typeface="+mn-cs"/>
                        </a:rPr>
                        <a:t>（提取身份证照片，无需社保回执单）</a:t>
                      </a:r>
                      <a:endParaRPr lang="en-US" altLang="zh-CN" sz="1000" b="0" kern="1200" dirty="0" smtClean="0">
                        <a:solidFill>
                          <a:srgbClr val="C00000"/>
                        </a:solidFill>
                        <a:latin typeface="微软雅黑" panose="020B0503020204020204" charset="-122"/>
                        <a:ea typeface="微软雅黑" panose="020B0503020204020204" charset="-122"/>
                        <a:cs typeface="+mn-cs"/>
                      </a:endParaRPr>
                    </a:p>
                    <a:p>
                      <a:pPr algn="l">
                        <a:lnSpc>
                          <a:spcPct val="100000"/>
                        </a:lnSpc>
                      </a:pPr>
                      <a:r>
                        <a:rPr lang="zh-CN" altLang="en-US" sz="1000" b="0" kern="1200" dirty="0" smtClean="0">
                          <a:solidFill>
                            <a:prstClr val="black"/>
                          </a:solidFill>
                          <a:latin typeface="微软雅黑" panose="020B0503020204020204" charset="-122"/>
                          <a:ea typeface="微软雅黑" panose="020B0503020204020204" charset="-122"/>
                          <a:cs typeface="+mn-cs"/>
                        </a:rPr>
                        <a:t>手机</a:t>
                      </a:r>
                      <a:r>
                        <a:rPr lang="zh-CN" altLang="en-US" sz="1000" b="0" kern="1200" dirty="0" smtClean="0">
                          <a:solidFill>
                            <a:srgbClr val="C00000"/>
                          </a:solidFill>
                          <a:latin typeface="微软雅黑" panose="020B0503020204020204" charset="-122"/>
                          <a:ea typeface="微软雅黑" panose="020B0503020204020204" charset="-122"/>
                          <a:cs typeface="+mn-cs"/>
                        </a:rPr>
                        <a:t>（接收验证码）</a:t>
                      </a:r>
                      <a:endParaRPr lang="en-US" altLang="zh-CN" sz="1000" b="0" kern="1200" dirty="0" smtClean="0">
                        <a:solidFill>
                          <a:srgbClr val="C00000"/>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p>
                      <a:pPr algn="l">
                        <a:lnSpc>
                          <a:spcPct val="100000"/>
                        </a:lnSpc>
                      </a:pPr>
                      <a:r>
                        <a:rPr lang="zh-CN" altLang="en-US" sz="1000" b="0" kern="1200" dirty="0" smtClean="0">
                          <a:solidFill>
                            <a:srgbClr val="C00000"/>
                          </a:solidFill>
                          <a:latin typeface="微软雅黑" panose="020B0503020204020204" charset="-122"/>
                          <a:ea typeface="微软雅黑" panose="020B0503020204020204" charset="-122"/>
                          <a:cs typeface="+mn-cs"/>
                        </a:rPr>
                        <a:t>可参考附件：</a:t>
                      </a:r>
                      <a:endParaRPr lang="en-US" altLang="zh-CN" sz="1000" b="0" kern="1200" dirty="0" smtClean="0">
                        <a:solidFill>
                          <a:srgbClr val="C00000"/>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558165">
                <a:tc>
                  <a:txBody>
                    <a:bodyPr/>
                    <a:p>
                      <a:pPr algn="ctr"/>
                      <a:r>
                        <a:rPr lang="zh-CN" altLang="en-US" sz="1000" b="0" dirty="0" smtClean="0">
                          <a:latin typeface="微软雅黑" panose="020B0503020204020204" charset="-122"/>
                          <a:ea typeface="微软雅黑" panose="020B0503020204020204" charset="-122"/>
                        </a:rPr>
                        <a:t>办理途径</a:t>
                      </a:r>
                      <a:endParaRPr lang="en-US" altLang="zh-CN" sz="1000" b="0" dirty="0" smtClean="0">
                        <a:latin typeface="微软雅黑" panose="020B0503020204020204" charset="-122"/>
                        <a:ea typeface="微软雅黑" panose="020B0503020204020204" charset="-122"/>
                      </a:endParaRPr>
                    </a:p>
                    <a:p>
                      <a:pPr algn="ctr"/>
                      <a:r>
                        <a:rPr lang="zh-CN" altLang="en-US" sz="1000" b="0" dirty="0" smtClean="0">
                          <a:solidFill>
                            <a:srgbClr val="C00000"/>
                          </a:solidFill>
                          <a:latin typeface="微软雅黑" panose="020B0503020204020204" charset="-122"/>
                          <a:ea typeface="微软雅黑" panose="020B0503020204020204" charset="-122"/>
                        </a:rPr>
                        <a:t>（选择其一）</a:t>
                      </a:r>
                      <a:endParaRPr lang="zh-CN" altLang="en-US" sz="1000" b="0" dirty="0">
                        <a:solidFill>
                          <a:srgbClr val="C00000"/>
                        </a:solidFill>
                        <a:latin typeface="微软雅黑" panose="020B0503020204020204" charset="-122"/>
                        <a:ea typeface="微软雅黑" panose="020B0503020204020204" charset="-122"/>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zh-CN" altLang="en-US" sz="1000" b="0" kern="1200" dirty="0" smtClean="0">
                          <a:solidFill>
                            <a:schemeClr val="tx1"/>
                          </a:solidFill>
                          <a:latin typeface="微软雅黑" panose="020B0503020204020204" charset="-122"/>
                          <a:ea typeface="微软雅黑" panose="020B0503020204020204" charset="-122"/>
                          <a:cs typeface="+mn-cs"/>
                        </a:rPr>
                        <a:t>仅限“</a:t>
                      </a:r>
                      <a:r>
                        <a:rPr lang="zh-CN" altLang="zh-CN" sz="1000" b="0" kern="1200" dirty="0" smtClean="0">
                          <a:solidFill>
                            <a:schemeClr val="tx1"/>
                          </a:solidFill>
                          <a:latin typeface="微软雅黑" panose="020B0503020204020204" charset="-122"/>
                          <a:ea typeface="微软雅黑" panose="020B0503020204020204" charset="-122"/>
                          <a:cs typeface="+mn-cs"/>
                        </a:rPr>
                        <a:t>中国农业银行顺德北滘支行营业室</a:t>
                      </a:r>
                      <a:r>
                        <a:rPr lang="zh-CN" altLang="en-US" sz="1000" b="0" kern="1200" dirty="0" smtClean="0">
                          <a:solidFill>
                            <a:schemeClr val="tx1"/>
                          </a:solidFill>
                          <a:latin typeface="微软雅黑" panose="020B0503020204020204" charset="-122"/>
                          <a:ea typeface="微软雅黑" panose="020B0503020204020204" charset="-122"/>
                          <a:cs typeface="+mn-cs"/>
                        </a:rPr>
                        <a:t>”</a:t>
                      </a:r>
                      <a:r>
                        <a:rPr lang="zh-CN" altLang="zh-CN" sz="1000" b="0" kern="1200" dirty="0" smtClean="0">
                          <a:solidFill>
                            <a:schemeClr val="tx1"/>
                          </a:solidFill>
                          <a:latin typeface="微软雅黑" panose="020B0503020204020204" charset="-122"/>
                          <a:ea typeface="微软雅黑" panose="020B0503020204020204" charset="-122"/>
                          <a:cs typeface="+mn-cs"/>
                        </a:rPr>
                        <a:t> </a:t>
                      </a:r>
                      <a:r>
                        <a:rPr lang="zh-CN" altLang="en-US" sz="1000" b="0" kern="1200" dirty="0" smtClean="0">
                          <a:solidFill>
                            <a:srgbClr val="C00000"/>
                          </a:solidFill>
                          <a:latin typeface="微软雅黑" panose="020B0503020204020204" charset="-122"/>
                          <a:ea typeface="微软雅黑" panose="020B0503020204020204" charset="-122"/>
                          <a:cs typeface="+mn-cs"/>
                        </a:rPr>
                        <a:t>（</a:t>
                      </a:r>
                      <a:r>
                        <a:rPr lang="zh-CN" altLang="zh-CN" sz="1000" b="0" kern="1200" dirty="0" smtClean="0">
                          <a:solidFill>
                            <a:srgbClr val="C00000"/>
                          </a:solidFill>
                          <a:latin typeface="微软雅黑" panose="020B0503020204020204" charset="-122"/>
                          <a:ea typeface="微软雅黑" panose="020B0503020204020204" charset="-122"/>
                          <a:cs typeface="+mn-cs"/>
                        </a:rPr>
                        <a:t>北滘镇蓬莱一路</a:t>
                      </a:r>
                      <a:r>
                        <a:rPr lang="en-US" altLang="zh-CN" sz="1000" b="0" kern="1200" dirty="0" smtClean="0">
                          <a:solidFill>
                            <a:srgbClr val="C00000"/>
                          </a:solidFill>
                          <a:latin typeface="微软雅黑" panose="020B0503020204020204" charset="-122"/>
                          <a:ea typeface="微软雅黑" panose="020B0503020204020204" charset="-122"/>
                          <a:cs typeface="+mn-cs"/>
                        </a:rPr>
                        <a:t>12</a:t>
                      </a:r>
                      <a:r>
                        <a:rPr lang="zh-CN" altLang="zh-CN" sz="1000" b="0" kern="1200" dirty="0" smtClean="0">
                          <a:solidFill>
                            <a:srgbClr val="C00000"/>
                          </a:solidFill>
                          <a:latin typeface="微软雅黑" panose="020B0503020204020204" charset="-122"/>
                          <a:ea typeface="微软雅黑" panose="020B0503020204020204" charset="-122"/>
                          <a:cs typeface="+mn-cs"/>
                        </a:rPr>
                        <a:t>号</a:t>
                      </a:r>
                      <a:r>
                        <a:rPr lang="zh-CN" altLang="en-US" sz="1000" b="0" kern="1200" dirty="0" smtClean="0">
                          <a:solidFill>
                            <a:srgbClr val="C00000"/>
                          </a:solidFill>
                          <a:latin typeface="微软雅黑" panose="020B0503020204020204" charset="-122"/>
                          <a:ea typeface="微软雅黑" panose="020B0503020204020204" charset="-122"/>
                          <a:cs typeface="+mn-cs"/>
                        </a:rPr>
                        <a:t>、</a:t>
                      </a:r>
                      <a:r>
                        <a:rPr lang="zh-CN" altLang="zh-CN" sz="1000" b="0" kern="1200" dirty="0" smtClean="0">
                          <a:solidFill>
                            <a:srgbClr val="C00000"/>
                          </a:solidFill>
                          <a:latin typeface="微软雅黑" panose="020B0503020204020204" charset="-122"/>
                          <a:ea typeface="微软雅黑" panose="020B0503020204020204" charset="-122"/>
                          <a:cs typeface="+mn-cs"/>
                        </a:rPr>
                        <a:t>周一到周六营业</a:t>
                      </a:r>
                      <a:r>
                        <a:rPr lang="zh-CN" altLang="en-US" sz="1000" b="0" kern="1200" dirty="0" smtClean="0">
                          <a:solidFill>
                            <a:srgbClr val="C00000"/>
                          </a:solidFill>
                          <a:latin typeface="微软雅黑" panose="020B0503020204020204" charset="-122"/>
                          <a:ea typeface="微软雅黑" panose="020B0503020204020204" charset="-122"/>
                          <a:cs typeface="+mn-cs"/>
                        </a:rPr>
                        <a:t>、</a:t>
                      </a:r>
                      <a:r>
                        <a:rPr lang="en-US" altLang="zh-CN" sz="1000" b="0" kern="1200" dirty="0" smtClean="0">
                          <a:solidFill>
                            <a:srgbClr val="C00000"/>
                          </a:solidFill>
                          <a:latin typeface="微软雅黑" panose="020B0503020204020204" charset="-122"/>
                          <a:ea typeface="微软雅黑" panose="020B0503020204020204" charset="-122"/>
                          <a:cs typeface="+mn-cs"/>
                        </a:rPr>
                        <a:t>26330091</a:t>
                      </a:r>
                      <a:r>
                        <a:rPr lang="zh-CN" altLang="en-US" sz="1000" b="0" kern="1200" dirty="0" smtClean="0">
                          <a:solidFill>
                            <a:srgbClr val="C00000"/>
                          </a:solidFill>
                          <a:latin typeface="微软雅黑" panose="020B0503020204020204" charset="-122"/>
                          <a:ea typeface="微软雅黑" panose="020B0503020204020204" charset="-122"/>
                          <a:cs typeface="+mn-cs"/>
                        </a:rPr>
                        <a:t>）</a:t>
                      </a:r>
                      <a:endParaRPr lang="zh-CN" altLang="en-US" sz="1000" b="0" kern="1200" dirty="0" smtClean="0">
                        <a:solidFill>
                          <a:srgbClr val="C00000"/>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zh-CN" altLang="en-US" sz="1000" b="0" kern="1200" dirty="0" smtClean="0">
                          <a:solidFill>
                            <a:schemeClr val="tx1"/>
                          </a:solidFill>
                          <a:effectLst/>
                          <a:latin typeface="微软雅黑" panose="020B0503020204020204" charset="-122"/>
                          <a:ea typeface="微软雅黑" panose="020B0503020204020204" charset="-122"/>
                          <a:cs typeface="+mn-cs"/>
                        </a:rPr>
                        <a:t>佛山社保卡线上小程序</a:t>
                      </a:r>
                      <a:r>
                        <a:rPr lang="en-US" altLang="zh-CN" sz="1000" b="0" kern="1200" dirty="0" smtClean="0">
                          <a:solidFill>
                            <a:schemeClr val="tx1"/>
                          </a:solidFill>
                          <a:effectLst/>
                          <a:latin typeface="微软雅黑" panose="020B0503020204020204" charset="-122"/>
                          <a:ea typeface="微软雅黑" panose="020B0503020204020204" charset="-122"/>
                          <a:cs typeface="+mn-cs"/>
                        </a:rPr>
                        <a:t>/</a:t>
                      </a:r>
                      <a:r>
                        <a:rPr lang="zh-CN" altLang="en-US" sz="1000" b="0" kern="1200" dirty="0" smtClean="0">
                          <a:solidFill>
                            <a:schemeClr val="tx1"/>
                          </a:solidFill>
                          <a:effectLst/>
                          <a:latin typeface="微软雅黑" panose="020B0503020204020204" charset="-122"/>
                          <a:ea typeface="微软雅黑" panose="020B0503020204020204" charset="-122"/>
                          <a:cs typeface="+mn-cs"/>
                        </a:rPr>
                        <a:t>中国</a:t>
                      </a:r>
                      <a:r>
                        <a:rPr lang="zh-CN" altLang="zh-CN" sz="1000" b="0" kern="1200" dirty="0" smtClean="0">
                          <a:solidFill>
                            <a:schemeClr val="tx1"/>
                          </a:solidFill>
                          <a:effectLst/>
                          <a:latin typeface="微软雅黑" panose="020B0503020204020204" charset="-122"/>
                          <a:ea typeface="微软雅黑" panose="020B0503020204020204" charset="-122"/>
                          <a:cs typeface="+mn-cs"/>
                        </a:rPr>
                        <a:t>农业银行北滘支行</a:t>
                      </a:r>
                      <a:r>
                        <a:rPr lang="zh-CN" altLang="en-US" sz="1000" b="0" kern="1200" dirty="0" smtClean="0">
                          <a:solidFill>
                            <a:schemeClr val="tx1"/>
                          </a:solidFill>
                          <a:effectLst/>
                          <a:latin typeface="微软雅黑" panose="020B0503020204020204" charset="-122"/>
                          <a:ea typeface="微软雅黑" panose="020B0503020204020204" charset="-122"/>
                          <a:cs typeface="+mn-cs"/>
                        </a:rPr>
                        <a:t>线上小程序</a:t>
                      </a:r>
                      <a:endParaRPr lang="zh-CN" altLang="en-US" sz="1000" b="0" kern="1200" dirty="0" smtClean="0">
                        <a:solidFill>
                          <a:srgbClr val="C00000"/>
                        </a:solidFill>
                        <a:latin typeface="微软雅黑" panose="020B0503020204020204" charset="-122"/>
                        <a:ea typeface="微软雅黑" panose="020B0503020204020204" charset="-122"/>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61315">
                <a:tc>
                  <a:txBody>
                    <a:bodyPr/>
                    <a:p>
                      <a:pPr algn="ctr"/>
                      <a:r>
                        <a:rPr lang="zh-CN" altLang="en-US" sz="1000" b="0" dirty="0" smtClean="0">
                          <a:latin typeface="微软雅黑" panose="020B0503020204020204" charset="-122"/>
                          <a:ea typeface="微软雅黑" panose="020B0503020204020204" charset="-122"/>
                        </a:rPr>
                        <a:t>领取激活</a:t>
                      </a:r>
                      <a:endParaRPr lang="zh-CN" altLang="en-US" sz="1000" b="0" dirty="0">
                        <a:latin typeface="微软雅黑" panose="020B0503020204020204" charset="-122"/>
                        <a:ea typeface="微软雅黑" panose="020B0503020204020204" charset="-122"/>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zh-CN" altLang="en-US" sz="1000" b="0" dirty="0" smtClean="0">
                          <a:latin typeface="微软雅黑" panose="020B0503020204020204" charset="-122"/>
                          <a:ea typeface="微软雅黑" panose="020B0503020204020204" charset="-122"/>
                        </a:rPr>
                        <a:t>银行现场激活</a:t>
                      </a:r>
                      <a:endParaRPr lang="en-US" altLang="zh-CN" sz="1000" b="0" dirty="0" smtClean="0">
                        <a:latin typeface="微软雅黑" panose="020B0503020204020204" charset="-122"/>
                        <a:ea typeface="微软雅黑" panose="020B0503020204020204" charset="-122"/>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zh-CN" altLang="en-US" sz="1000" b="0" dirty="0" smtClean="0">
                          <a:latin typeface="微软雅黑" panose="020B0503020204020204" charset="-122"/>
                          <a:ea typeface="微软雅黑" panose="020B0503020204020204" charset="-122"/>
                        </a:rPr>
                        <a:t>银行现场激活</a:t>
                      </a:r>
                      <a:endParaRPr lang="en-US" altLang="zh-CN" sz="1000" b="0" dirty="0" smtClean="0">
                        <a:latin typeface="微软雅黑" panose="020B0503020204020204" charset="-122"/>
                        <a:ea typeface="微软雅黑" panose="020B0503020204020204" charset="-122"/>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sp>
        <p:nvSpPr>
          <p:cNvPr id="12" name="矩形 11"/>
          <p:cNvSpPr/>
          <p:nvPr/>
        </p:nvSpPr>
        <p:spPr>
          <a:xfrm>
            <a:off x="850313" y="4930461"/>
            <a:ext cx="11277600" cy="1245235"/>
          </a:xfrm>
          <a:prstGeom prst="rect">
            <a:avLst/>
          </a:prstGeom>
        </p:spPr>
        <p:txBody>
          <a:bodyPr wrap="square">
            <a:spAutoFit/>
          </a:bodyPr>
          <a:p>
            <a:pPr marL="0" marR="0" lvl="0" indent="0" algn="l" defTabSz="914400" rtl="0" eaLnBrk="1" fontAlgn="auto" latinLnBrk="0" hangingPunct="1">
              <a:lnSpc>
                <a:spcPct val="150000"/>
              </a:lnSpc>
              <a:spcBef>
                <a:spcPts val="0"/>
              </a:spcBef>
              <a:spcAft>
                <a:spcPts val="0"/>
              </a:spcAft>
              <a:buClrTx/>
              <a:buSzTx/>
              <a:buFontTx/>
              <a:buNone/>
              <a:defRPr/>
            </a:pPr>
            <a:r>
              <a:rPr kumimoji="0" sz="1000" b="1" i="0" u="none" strike="noStrike" kern="1200" cap="none" spc="0" normalizeH="0" baseline="0">
                <a:solidFill>
                  <a:srgbClr val="FF0000"/>
                </a:solidFill>
                <a:latin typeface="思源黑体旧字形 Normal" panose="020B0400000000000000" charset="-128"/>
                <a:ea typeface="思源黑体旧字形 Normal" panose="020B0400000000000000" charset="-128"/>
              </a:rPr>
              <a:t>办理须知：</a:t>
            </a:r>
            <a:r>
              <a:rPr kumimoji="0" sz="1000" b="0" i="0" u="none" strike="noStrike" kern="1200" cap="none" spc="0" normalizeH="0" baseline="0">
                <a:solidFill>
                  <a:srgbClr val="1B516D"/>
                </a:solidFill>
                <a:latin typeface="思源黑体旧字形 Normal" panose="020B0400000000000000" charset="-128"/>
                <a:ea typeface="思源黑体旧字形 Normal" panose="020B0400000000000000" charset="-128"/>
              </a:rPr>
              <a:t>广东省已实行一人一卡（社保卡）政策，如您有广东省非佛山社保卡则无需再办理，如您有特别需求需办理佛山社保卡，可先到</a:t>
            </a:r>
            <a:r>
              <a:rPr sz="1000">
                <a:solidFill>
                  <a:srgbClr val="1B516D"/>
                </a:solidFill>
                <a:latin typeface="思源黑体旧字形 Normal" panose="020B0400000000000000" charset="-128"/>
                <a:ea typeface="思源黑体旧字形 Normal" panose="020B0400000000000000" charset="-128"/>
              </a:rPr>
              <a:t>现参保地的社保局或现办理银行</a:t>
            </a:r>
            <a:r>
              <a:rPr kumimoji="0" sz="1000" b="0" i="0" u="none" strike="noStrike" kern="1200" cap="none" spc="0" normalizeH="0" baseline="0">
                <a:solidFill>
                  <a:srgbClr val="1B516D"/>
                </a:solidFill>
                <a:latin typeface="思源黑体旧字形 Normal" panose="020B0400000000000000" charset="-128"/>
                <a:ea typeface="思源黑体旧字形 Normal" panose="020B0400000000000000" charset="-128"/>
              </a:rPr>
              <a:t>为您取消原社保卡的制卡数据。（取消制卡数据是清除原社保卡银行制卡记录，且对原社保卡的使用没有影响，原来的社保卡余额还是能在原参保地使用）</a:t>
            </a:r>
            <a:endParaRPr kumimoji="0" sz="1000" b="0" i="0" u="none" strike="noStrike" kern="1200" cap="none" spc="0" normalizeH="0" baseline="0">
              <a:solidFill>
                <a:srgbClr val="1B516D"/>
              </a:solidFill>
              <a:latin typeface="思源黑体旧字形 Normal" panose="020B0400000000000000" charset="-128"/>
              <a:ea typeface="思源黑体旧字形 Normal" panose="020B0400000000000000" charset="-128"/>
            </a:endParaRPr>
          </a:p>
          <a:p>
            <a:pPr marL="0" marR="0" lvl="0" indent="0" algn="l" defTabSz="914400" rtl="0" eaLnBrk="1" fontAlgn="auto" latinLnBrk="0" hangingPunct="1">
              <a:lnSpc>
                <a:spcPct val="150000"/>
              </a:lnSpc>
              <a:spcBef>
                <a:spcPts val="0"/>
              </a:spcBef>
              <a:spcAft>
                <a:spcPts val="0"/>
              </a:spcAft>
              <a:buClrTx/>
              <a:buSzTx/>
              <a:buFontTx/>
              <a:buNone/>
              <a:defRPr/>
            </a:pPr>
            <a:r>
              <a:rPr kumimoji="0" sz="1000" b="1" i="0" u="none" strike="noStrike" kern="1200" cap="none" spc="0" normalizeH="0" baseline="0">
                <a:solidFill>
                  <a:srgbClr val="FF0000"/>
                </a:solidFill>
                <a:latin typeface="思源黑体旧字形 Normal" panose="020B0400000000000000" charset="-128"/>
                <a:ea typeface="思源黑体旧字形 Normal" panose="020B0400000000000000" charset="-128"/>
              </a:rPr>
              <a:t>制卡数据清理操作指引：</a:t>
            </a:r>
            <a:r>
              <a:rPr kumimoji="0" sz="1000" b="0" i="0" u="none" strike="noStrike" kern="1200" cap="none" spc="0" normalizeH="0" baseline="0">
                <a:solidFill>
                  <a:srgbClr val="1B516D"/>
                </a:solidFill>
                <a:latin typeface="思源黑体旧字形 Normal" panose="020B0400000000000000" charset="-128"/>
                <a:ea typeface="思源黑体旧字形 Normal" panose="020B0400000000000000" charset="-128"/>
              </a:rPr>
              <a:t>申请人本人持身份证原件，到现参保地的社保局申请办理社保卡“一人一卡”清理业务。（部分原社保卡开卡银行也可办理此业务具体可与原社保卡银行进行核实）</a:t>
            </a:r>
            <a:endParaRPr kumimoji="0" sz="1000" b="0" i="0" u="none" strike="noStrike" kern="1200" cap="none" spc="0" normalizeH="0" baseline="0">
              <a:solidFill>
                <a:srgbClr val="1B516D"/>
              </a:solidFill>
              <a:latin typeface="思源黑体旧字形 Normal" panose="020B0400000000000000" charset="-128"/>
              <a:ea typeface="思源黑体旧字形 Normal" panose="020B0400000000000000" charset="-128"/>
            </a:endParaRPr>
          </a:p>
          <a:p>
            <a:pPr marL="0" marR="0" lvl="0" indent="0" algn="l" defTabSz="914400" rtl="0" eaLnBrk="1" fontAlgn="auto" latinLnBrk="0" hangingPunct="1">
              <a:lnSpc>
                <a:spcPct val="150000"/>
              </a:lnSpc>
              <a:spcBef>
                <a:spcPts val="0"/>
              </a:spcBef>
              <a:spcAft>
                <a:spcPts val="0"/>
              </a:spcAft>
              <a:buClrTx/>
              <a:buSzTx/>
              <a:buFontTx/>
              <a:buNone/>
              <a:defRPr/>
            </a:pPr>
            <a:r>
              <a:rPr kumimoji="0" sz="1000" b="1" i="0" u="none" strike="noStrike" kern="1200" cap="none" spc="0" normalizeH="0" baseline="0">
                <a:solidFill>
                  <a:srgbClr val="FF0000"/>
                </a:solidFill>
                <a:latin typeface="思源黑体旧字形 Normal" panose="020B0400000000000000" charset="-128"/>
                <a:ea typeface="思源黑体旧字形 Normal" panose="020B0400000000000000" charset="-128"/>
              </a:rPr>
              <a:t>重置密码：</a:t>
            </a:r>
            <a:r>
              <a:rPr kumimoji="0" sz="1000" b="0" i="0" u="none" strike="noStrike" kern="1200" cap="none" spc="0" normalizeH="0" baseline="0">
                <a:solidFill>
                  <a:srgbClr val="1B516D"/>
                </a:solidFill>
                <a:latin typeface="思源黑体旧字形 Normal" panose="020B0400000000000000" charset="-128"/>
                <a:ea typeface="思源黑体旧字形 Normal" panose="020B0400000000000000" charset="-128"/>
              </a:rPr>
              <a:t>忘记密码需要重置，需要身份证及第二有效证件（如：户口本、结婚证、驾驶证等）到佛山市原开卡银行任意网点办理重置。</a:t>
            </a:r>
            <a:endParaRPr kumimoji="0" sz="1000" b="0" i="0" u="none" strike="noStrike" kern="1200" cap="none" spc="0" normalizeH="0" baseline="0">
              <a:solidFill>
                <a:srgbClr val="1B516D"/>
              </a:solidFill>
              <a:latin typeface="思源黑体旧字形 Normal" panose="020B0400000000000000" charset="-128"/>
              <a:ea typeface="思源黑体旧字形 Normal" panose="020B0400000000000000" charset="-128"/>
            </a:endParaRPr>
          </a:p>
          <a:p>
            <a:pPr marL="0" marR="0" lvl="0" indent="0" algn="l" defTabSz="914400" rtl="0" eaLnBrk="1" fontAlgn="auto" latinLnBrk="0" hangingPunct="1">
              <a:lnSpc>
                <a:spcPct val="150000"/>
              </a:lnSpc>
              <a:spcBef>
                <a:spcPts val="0"/>
              </a:spcBef>
              <a:spcAft>
                <a:spcPts val="0"/>
              </a:spcAft>
              <a:buClrTx/>
              <a:buSzTx/>
              <a:buFontTx/>
              <a:buNone/>
              <a:defRPr/>
            </a:pPr>
            <a:r>
              <a:rPr kumimoji="0" sz="1000" b="1" i="0" u="none" strike="noStrike" kern="1200" cap="none" spc="0" normalizeH="0" baseline="0">
                <a:solidFill>
                  <a:srgbClr val="FF0000"/>
                </a:solidFill>
                <a:latin typeface="思源黑体旧字形 Normal" panose="020B0400000000000000" charset="-128"/>
                <a:ea typeface="思源黑体旧字形 Normal" panose="020B0400000000000000" charset="-128"/>
              </a:rPr>
              <a:t>挂失补办：</a:t>
            </a:r>
            <a:r>
              <a:rPr kumimoji="0" sz="1000" b="0" i="0" u="none" strike="noStrike" kern="1200" cap="none" spc="0" normalizeH="0" baseline="0">
                <a:solidFill>
                  <a:srgbClr val="1B516D"/>
                </a:solidFill>
                <a:latin typeface="思源黑体旧字形 Normal" panose="020B0400000000000000" charset="-128"/>
                <a:ea typeface="思源黑体旧字形 Normal" panose="020B0400000000000000" charset="-128"/>
              </a:rPr>
              <a:t>如遗失社保卡，需挂失补办的请到开卡银行任意网点，凭身份证原件进行办理。</a:t>
            </a:r>
            <a:endParaRPr kumimoji="0" sz="1000" b="0" i="0" u="none" strike="noStrike" kern="1200" cap="none" spc="0" normalizeH="0" baseline="0">
              <a:solidFill>
                <a:srgbClr val="1B516D"/>
              </a:solidFill>
              <a:latin typeface="思源黑体旧字形 Normal" panose="020B0400000000000000" charset="-128"/>
              <a:ea typeface="思源黑体旧字形 Normal" panose="020B0400000000000000" charset="-128"/>
            </a:endParaRPr>
          </a:p>
        </p:txBody>
      </p:sp>
      <p:graphicFrame>
        <p:nvGraphicFramePr>
          <p:cNvPr id="5" name="对象 4"/>
          <p:cNvGraphicFramePr>
            <a:graphicFrameLocks noChangeAspect="1"/>
          </p:cNvGraphicFramePr>
          <p:nvPr/>
        </p:nvGraphicFramePr>
        <p:xfrm>
          <a:off x="7757795" y="2846683"/>
          <a:ext cx="914400" cy="828675"/>
        </p:xfrm>
        <a:graphic>
          <a:graphicData uri="http://schemas.openxmlformats.org/presentationml/2006/ole">
            <mc:AlternateContent xmlns:mc="http://schemas.openxmlformats.org/markup-compatibility/2006">
              <mc:Choice xmlns:v="urn:schemas-microsoft-com:vml" Requires="v">
                <p:oleObj spid="_x0000_s3085" name="文档" showAsIcon="1" r:id="rId2" imgW="914400" imgH="828675" progId="Word.Document.12">
                  <p:embed/>
                </p:oleObj>
              </mc:Choice>
              <mc:Fallback>
                <p:oleObj name="文档" showAsIcon="1" r:id="rId2" imgW="914400" imgH="828675" progId="Word.Document.12">
                  <p:embed/>
                  <p:pic>
                    <p:nvPicPr>
                      <p:cNvPr id="0" name="图片 3084"/>
                      <p:cNvPicPr/>
                      <p:nvPr/>
                    </p:nvPicPr>
                    <p:blipFill>
                      <a:blip r:embed="rId3"/>
                      <a:stretch>
                        <a:fillRect/>
                      </a:stretch>
                    </p:blipFill>
                    <p:spPr>
                      <a:xfrm>
                        <a:off x="7757795" y="2846683"/>
                        <a:ext cx="914400" cy="828675"/>
                      </a:xfrm>
                      <a:prstGeom prst="rect">
                        <a:avLst/>
                      </a:prstGeom>
                    </p:spPr>
                  </p:pic>
                </p:oleObj>
              </mc:Fallback>
            </mc:AlternateContent>
          </a:graphicData>
        </a:graphic>
      </p:graphicFrame>
    </p:spTree>
    <p:custDataLst>
      <p:tags r:id="rId4"/>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rPr>
              <a:t>一、实体社保卡申领</a:t>
            </a:r>
            <a:endParaRPr lang="zh-CN" altLang="en-US" sz="2400">
              <a:solidFill>
                <a:srgbClr val="1B516D"/>
              </a:solidFill>
              <a:latin typeface="思源黑体旧字形 Normal" panose="020B0400000000000000" charset="-128"/>
              <a:ea typeface="思源黑体旧字形 Normal" panose="020B0400000000000000" charset="-128"/>
              <a:cs typeface="+mn-cs"/>
            </a:endParaRPr>
          </a:p>
        </p:txBody>
      </p:sp>
      <p:sp>
        <p:nvSpPr>
          <p:cNvPr id="2" name="文本框 1"/>
          <p:cNvSpPr txBox="1"/>
          <p:nvPr/>
        </p:nvSpPr>
        <p:spPr>
          <a:xfrm>
            <a:off x="751840" y="2228215"/>
            <a:ext cx="5328920" cy="2584450"/>
          </a:xfrm>
          <a:prstGeom prst="rect">
            <a:avLst/>
          </a:prstGeom>
          <a:noFill/>
        </p:spPr>
        <p:txBody>
          <a:bodyPr wrap="square" rtlCol="0" anchor="t">
            <a:spAutoFit/>
          </a:bodyPr>
          <a:p>
            <a:pPr marL="342900" indent="-342900">
              <a:lnSpc>
                <a:spcPct val="150000"/>
              </a:lnSpc>
              <a:buFont typeface="+mj-lt"/>
              <a:buAutoNum type="arabicPeriod"/>
            </a:pPr>
            <a:r>
              <a:rPr>
                <a:solidFill>
                  <a:srgbClr val="1B516D"/>
                </a:solidFill>
                <a:latin typeface="思源黑体旧字形 Normal" panose="020B0400000000000000" charset="-128"/>
                <a:ea typeface="思源黑体旧字形 Normal" panose="020B0400000000000000" charset="-128"/>
                <a:sym typeface="+mn-ea"/>
              </a:rPr>
              <a:t>查询社保卡办理进度：</a:t>
            </a:r>
            <a:endParaRPr>
              <a:solidFill>
                <a:srgbClr val="1B516D"/>
              </a:solidFill>
              <a:latin typeface="思源黑体旧字形 Normal" panose="020B0400000000000000" charset="-128"/>
              <a:ea typeface="思源黑体旧字形 Normal" panose="020B0400000000000000" charset="-128"/>
            </a:endParaRPr>
          </a:p>
          <a:p>
            <a:pPr>
              <a:lnSpc>
                <a:spcPct val="150000"/>
              </a:lnSpc>
            </a:pPr>
            <a:r>
              <a:rPr>
                <a:solidFill>
                  <a:srgbClr val="1B516D"/>
                </a:solidFill>
                <a:latin typeface="思源黑体旧字形 Normal" panose="020B0400000000000000" charset="-128"/>
                <a:ea typeface="思源黑体旧字形 Normal" panose="020B0400000000000000" charset="-128"/>
                <a:sym typeface="+mn-ea"/>
              </a:rPr>
              <a:t>（1）可通过佛山市社会保障卡网上服务厅查询。</a:t>
            </a:r>
            <a:endParaRPr>
              <a:solidFill>
                <a:srgbClr val="1B516D"/>
              </a:solidFill>
              <a:latin typeface="思源黑体旧字形 Normal" panose="020B0400000000000000" charset="-128"/>
              <a:ea typeface="思源黑体旧字形 Normal" panose="020B0400000000000000" charset="-128"/>
            </a:endParaRPr>
          </a:p>
          <a:p>
            <a:pPr>
              <a:lnSpc>
                <a:spcPct val="150000"/>
              </a:lnSpc>
            </a:pPr>
            <a:r>
              <a:rPr>
                <a:solidFill>
                  <a:srgbClr val="1B516D"/>
                </a:solidFill>
                <a:latin typeface="思源黑体旧字形 Normal" panose="020B0400000000000000" charset="-128"/>
                <a:ea typeface="思源黑体旧字形 Normal" panose="020B0400000000000000" charset="-128"/>
                <a:sym typeface="+mn-ea"/>
              </a:rPr>
              <a:t>网址：https://sicx.fssi.gov.cn:8080/fswb/</a:t>
            </a:r>
            <a:endParaRPr>
              <a:solidFill>
                <a:srgbClr val="1B516D"/>
              </a:solidFill>
              <a:latin typeface="思源黑体旧字形 Normal" panose="020B0400000000000000" charset="-128"/>
              <a:ea typeface="思源黑体旧字形 Normal" panose="020B0400000000000000" charset="-128"/>
              <a:sym typeface="+mn-ea"/>
            </a:endParaRPr>
          </a:p>
          <a:p>
            <a:pPr>
              <a:lnSpc>
                <a:spcPct val="150000"/>
              </a:lnSpc>
            </a:pPr>
            <a:r>
              <a:rPr>
                <a:solidFill>
                  <a:srgbClr val="1B516D"/>
                </a:solidFill>
                <a:latin typeface="思源黑体旧字形 Normal" panose="020B0400000000000000" charset="-128"/>
                <a:ea typeface="思源黑体旧字形 Normal" panose="020B0400000000000000" charset="-128"/>
                <a:sym typeface="+mn-ea"/>
              </a:rPr>
              <a:t>（2） 关注微信公众号“佛山社保”，点击“我的社保-制卡查询”。</a:t>
            </a:r>
            <a:endParaRPr>
              <a:solidFill>
                <a:srgbClr val="1B516D"/>
              </a:solidFill>
              <a:latin typeface="思源黑体旧字形 Normal" panose="020B0400000000000000" charset="-128"/>
              <a:ea typeface="思源黑体旧字形 Normal" panose="020B0400000000000000" charset="-128"/>
            </a:endParaRPr>
          </a:p>
          <a:p>
            <a:pPr>
              <a:lnSpc>
                <a:spcPct val="150000"/>
              </a:lnSpc>
            </a:pPr>
            <a:endParaRPr lang="zh-CN" altLang="en-US"/>
          </a:p>
        </p:txBody>
      </p:sp>
      <p:sp>
        <p:nvSpPr>
          <p:cNvPr id="3" name="矩形 2"/>
          <p:cNvSpPr/>
          <p:nvPr/>
        </p:nvSpPr>
        <p:spPr>
          <a:xfrm>
            <a:off x="6884670" y="2228215"/>
            <a:ext cx="5307330" cy="1753235"/>
          </a:xfrm>
          <a:prstGeom prst="rect">
            <a:avLst/>
          </a:prstGeom>
        </p:spPr>
        <p:txBody>
          <a:bodyPr wrap="square">
            <a:spAutoFit/>
          </a:bodyPr>
          <a:p>
            <a:pPr marL="342900" indent="-342900">
              <a:lnSpc>
                <a:spcPct val="150000"/>
              </a:lnSpc>
              <a:buFont typeface="+mj-lt"/>
              <a:buAutoNum type="arabicPeriod" startAt="2"/>
            </a:pPr>
            <a:r>
              <a:rPr>
                <a:solidFill>
                  <a:srgbClr val="1B516D"/>
                </a:solidFill>
                <a:latin typeface="思源黑体旧字形 Normal" panose="020B0400000000000000" charset="-128"/>
                <a:ea typeface="思源黑体旧字形 Normal" panose="020B0400000000000000" charset="-128"/>
              </a:rPr>
              <a:t>外籍员工不可以集体办理社保卡，需个人前往佛山市内各合作制卡银行（中行、农行、工行、建行、顺德农商) 办理。</a:t>
            </a:r>
            <a:endParaRPr>
              <a:solidFill>
                <a:srgbClr val="1B516D"/>
              </a:solidFill>
              <a:latin typeface="思源黑体旧字形 Normal" panose="020B0400000000000000" charset="-128"/>
              <a:ea typeface="思源黑体旧字形 Normal" panose="020B0400000000000000" charset="-128"/>
            </a:endParaRPr>
          </a:p>
          <a:p>
            <a:pPr indent="0">
              <a:lnSpc>
                <a:spcPct val="150000"/>
              </a:lnSpc>
              <a:buFont typeface="+mj-lt"/>
              <a:buNone/>
            </a:pPr>
            <a:endParaRPr sz="1800">
              <a:solidFill>
                <a:srgbClr val="1B516D"/>
              </a:solidFill>
              <a:latin typeface="思源黑体旧字形 Normal" panose="020B0400000000000000" charset="-128"/>
              <a:ea typeface="思源黑体旧字形 Normal" panose="020B0400000000000000" charset="-128"/>
            </a:endParaRPr>
          </a:p>
        </p:txBody>
      </p:sp>
      <p:pic>
        <p:nvPicPr>
          <p:cNvPr id="4" name="图片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2908060" y="4617766"/>
            <a:ext cx="1187690" cy="1945096"/>
          </a:xfrm>
          <a:prstGeom prst="rect">
            <a:avLst/>
          </a:prstGeom>
        </p:spPr>
      </p:pic>
      <p:pic>
        <p:nvPicPr>
          <p:cNvPr id="8" name="图片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1114" y="4617766"/>
            <a:ext cx="1188000" cy="1865165"/>
          </a:xfrm>
          <a:prstGeom prst="rect">
            <a:avLst/>
          </a:prstGeom>
        </p:spPr>
      </p:pic>
      <p:sp>
        <p:nvSpPr>
          <p:cNvPr id="15" name="右箭头 14"/>
          <p:cNvSpPr/>
          <p:nvPr/>
        </p:nvSpPr>
        <p:spPr>
          <a:xfrm>
            <a:off x="2394080" y="5513773"/>
            <a:ext cx="290287" cy="153082"/>
          </a:xfrm>
          <a:prstGeom prst="rightArrow">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prstClr val="white"/>
              </a:solidFill>
            </a:endParaRPr>
          </a:p>
        </p:txBody>
      </p:sp>
      <p:graphicFrame>
        <p:nvGraphicFramePr>
          <p:cNvPr id="5" name="对象 4"/>
          <p:cNvGraphicFramePr>
            <a:graphicFrameLocks noChangeAspect="1"/>
          </p:cNvGraphicFramePr>
          <p:nvPr/>
        </p:nvGraphicFramePr>
        <p:xfrm>
          <a:off x="7387084" y="5050849"/>
          <a:ext cx="1320588" cy="1196782"/>
        </p:xfrm>
        <a:graphic>
          <a:graphicData uri="http://schemas.openxmlformats.org/presentationml/2006/ole">
            <mc:AlternateContent xmlns:mc="http://schemas.openxmlformats.org/markup-compatibility/2006">
              <mc:Choice xmlns:v="urn:schemas-microsoft-com:vml" Requires="v">
                <p:oleObj spid="_x0000_s2172" name="文档" showAsIcon="1" r:id="rId3" imgW="914400" imgH="828675" progId="Word.Document.12">
                  <p:embed/>
                </p:oleObj>
              </mc:Choice>
              <mc:Fallback>
                <p:oleObj name="文档" showAsIcon="1" r:id="rId3" imgW="914400" imgH="828675" progId="Word.Document.12">
                  <p:embed/>
                  <p:pic>
                    <p:nvPicPr>
                      <p:cNvPr id="0" name="图片 2171"/>
                      <p:cNvPicPr/>
                      <p:nvPr/>
                    </p:nvPicPr>
                    <p:blipFill>
                      <a:blip r:embed="rId4"/>
                      <a:stretch>
                        <a:fillRect/>
                      </a:stretch>
                    </p:blipFill>
                    <p:spPr>
                      <a:xfrm>
                        <a:off x="7387084" y="5050849"/>
                        <a:ext cx="1320588" cy="1196782"/>
                      </a:xfrm>
                      <a:prstGeom prst="rect">
                        <a:avLst/>
                      </a:prstGeom>
                      <a:ln w="31750">
                        <a:solidFill>
                          <a:srgbClr val="22BECD"/>
                        </a:solidFill>
                        <a:prstDash val="sysDash"/>
                      </a:ln>
                    </p:spPr>
                  </p:pic>
                </p:oleObj>
              </mc:Fallback>
            </mc:AlternateContent>
          </a:graphicData>
        </a:graphic>
      </p:graphicFrame>
      <p:sp>
        <p:nvSpPr>
          <p:cNvPr id="10" name="文本框 9"/>
          <p:cNvSpPr txBox="1"/>
          <p:nvPr/>
        </p:nvSpPr>
        <p:spPr>
          <a:xfrm>
            <a:off x="751840" y="1718310"/>
            <a:ext cx="1102360" cy="506730"/>
          </a:xfrm>
          <a:prstGeom prst="rect">
            <a:avLst/>
          </a:prstGeom>
          <a:noFill/>
        </p:spPr>
        <p:txBody>
          <a:bodyPr wrap="none" rtlCol="0" anchor="t">
            <a:spAutoFit/>
          </a:bodyPr>
          <a:p>
            <a:pPr>
              <a:lnSpc>
                <a:spcPct val="150000"/>
              </a:lnSpc>
            </a:pPr>
            <a:r>
              <a:rPr b="1">
                <a:solidFill>
                  <a:srgbClr val="FF0000"/>
                </a:solidFill>
                <a:latin typeface="思源黑体旧字形 Normal" panose="020B0400000000000000" charset="-128"/>
                <a:ea typeface="思源黑体旧字形 Normal" panose="020B0400000000000000" charset="-128"/>
                <a:sym typeface="+mn-ea"/>
              </a:rPr>
              <a:t>温馨提示</a:t>
            </a:r>
            <a:endParaRPr lang="zh-CN" altLang="en-US" b="1">
              <a:solidFill>
                <a:srgbClr val="FF0000"/>
              </a:solidFill>
              <a:latin typeface="思源黑体旧字形 Normal" panose="020B0400000000000000" charset="-128"/>
              <a:ea typeface="思源黑体旧字形 Normal" panose="020B0400000000000000" charset="-128"/>
              <a:sym typeface="+mn-ea"/>
            </a:endParaRPr>
          </a:p>
        </p:txBody>
      </p:sp>
    </p:spTree>
    <p:custDataLst>
      <p:tags r:id="rId5"/>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rPr>
              <a:t>二、</a:t>
            </a:r>
            <a:r>
              <a:rPr lang="zh-CN" altLang="en-US" sz="2400">
                <a:solidFill>
                  <a:srgbClr val="1B516D"/>
                </a:solidFill>
                <a:latin typeface="思源黑体旧字形 Normal" panose="020B0400000000000000" charset="-128"/>
                <a:ea typeface="思源黑体旧字形 Normal" panose="020B0400000000000000" charset="-128"/>
                <a:cs typeface="+mn-cs"/>
              </a:rPr>
              <a:t>电子社保卡申领</a:t>
            </a:r>
            <a:endParaRPr lang="zh-CN" altLang="en-US" sz="2400">
              <a:solidFill>
                <a:srgbClr val="1B516D"/>
              </a:solidFill>
              <a:latin typeface="思源黑体旧字形 Normal" panose="020B0400000000000000" charset="-128"/>
              <a:ea typeface="思源黑体旧字形 Normal" panose="020B0400000000000000" charset="-128"/>
              <a:cs typeface="+mn-cs"/>
            </a:endParaRPr>
          </a:p>
        </p:txBody>
      </p:sp>
      <p:grpSp>
        <p:nvGrpSpPr>
          <p:cNvPr id="11" name="组合 10"/>
          <p:cNvGrpSpPr/>
          <p:nvPr/>
        </p:nvGrpSpPr>
        <p:grpSpPr>
          <a:xfrm>
            <a:off x="658495" y="2270760"/>
            <a:ext cx="10967085" cy="4245415"/>
            <a:chOff x="394951" y="2011533"/>
            <a:chExt cx="11771332" cy="4245168"/>
          </a:xfrm>
        </p:grpSpPr>
        <p:sp>
          <p:nvSpPr>
            <p:cNvPr id="12" name="矩形 11"/>
            <p:cNvSpPr/>
            <p:nvPr/>
          </p:nvSpPr>
          <p:spPr>
            <a:xfrm>
              <a:off x="394951" y="2011533"/>
              <a:ext cx="11235074" cy="921966"/>
            </a:xfrm>
            <a:prstGeom prst="rect">
              <a:avLst/>
            </a:prstGeom>
          </p:spPr>
          <p:txBody>
            <a:bodyPr wrap="square">
              <a:spAutoFit/>
            </a:bodyPr>
            <a:p>
              <a:pPr marL="457200" indent="-457200">
                <a:lnSpc>
                  <a:spcPct val="150000"/>
                </a:lnSpc>
                <a:buFont typeface="+mj-lt"/>
                <a:buAutoNum type="arabicPeriod"/>
              </a:pPr>
              <a:r>
                <a:rPr sz="1800" b="1">
                  <a:solidFill>
                    <a:srgbClr val="1B516D"/>
                  </a:solidFill>
                  <a:latin typeface="思源黑体旧字形 Normal" panose="020B0400000000000000" charset="-128"/>
                  <a:ea typeface="思源黑体旧字形 Normal" panose="020B0400000000000000" charset="-128"/>
                </a:rPr>
                <a:t>申领条件</a:t>
              </a:r>
              <a:r>
                <a:rPr sz="1800">
                  <a:solidFill>
                    <a:srgbClr val="1B516D"/>
                  </a:solidFill>
                  <a:latin typeface="思源黑体旧字形 Normal" panose="020B0400000000000000" charset="-128"/>
                  <a:ea typeface="思源黑体旧字形 Normal" panose="020B0400000000000000" charset="-128"/>
                </a:rPr>
                <a:t>：</a:t>
              </a:r>
              <a:r>
                <a:rPr>
                  <a:solidFill>
                    <a:srgbClr val="1B516D"/>
                  </a:solidFill>
                  <a:latin typeface="思源黑体旧字形 Normal" panose="020B0400000000000000" charset="-128"/>
                  <a:ea typeface="思源黑体旧字形 Normal" panose="020B0400000000000000" charset="-128"/>
                </a:rPr>
                <a:t>参保人已申领实体社保卡并激活。</a:t>
              </a:r>
              <a:endParaRPr>
                <a:solidFill>
                  <a:srgbClr val="1B516D"/>
                </a:solidFill>
                <a:latin typeface="思源黑体旧字形 Normal" panose="020B0400000000000000" charset="-128"/>
                <a:ea typeface="思源黑体旧字形 Normal" panose="020B0400000000000000" charset="-128"/>
              </a:endParaRPr>
            </a:p>
            <a:p>
              <a:pPr marL="457200" indent="-457200">
                <a:lnSpc>
                  <a:spcPct val="150000"/>
                </a:lnSpc>
                <a:buFont typeface="+mj-lt"/>
                <a:buAutoNum type="arabicPeriod"/>
              </a:pPr>
              <a:r>
                <a:rPr sz="1800" b="1">
                  <a:solidFill>
                    <a:srgbClr val="1B516D"/>
                  </a:solidFill>
                  <a:latin typeface="思源黑体旧字形 Normal" panose="020B0400000000000000" charset="-128"/>
                  <a:ea typeface="思源黑体旧字形 Normal" panose="020B0400000000000000" charset="-128"/>
                </a:rPr>
                <a:t>申领方式：</a:t>
              </a:r>
              <a:endParaRPr sz="1800" b="1">
                <a:solidFill>
                  <a:srgbClr val="1B516D"/>
                </a:solidFill>
                <a:latin typeface="思源黑体旧字形 Normal" panose="020B0400000000000000" charset="-128"/>
                <a:ea typeface="思源黑体旧字形 Normal" panose="020B0400000000000000" charset="-128"/>
              </a:endParaRPr>
            </a:p>
          </p:txBody>
        </p:sp>
        <p:sp>
          <p:nvSpPr>
            <p:cNvPr id="16" name="矩形 15"/>
            <p:cNvSpPr/>
            <p:nvPr/>
          </p:nvSpPr>
          <p:spPr>
            <a:xfrm>
              <a:off x="867126" y="2903461"/>
              <a:ext cx="11299157" cy="3353240"/>
            </a:xfrm>
            <a:prstGeom prst="rect">
              <a:avLst/>
            </a:prstGeom>
          </p:spPr>
          <p:txBody>
            <a:bodyPr wrap="square">
              <a:spAutoFit/>
            </a:bodyPr>
            <a:p>
              <a:pPr marL="342900" indent="-342900">
                <a:lnSpc>
                  <a:spcPct val="200000"/>
                </a:lnSpc>
                <a:buFont typeface="+mj-ea"/>
                <a:buAutoNum type="circleNumDbPlain"/>
              </a:pPr>
              <a:r>
                <a:rPr sz="1800">
                  <a:solidFill>
                    <a:srgbClr val="1B516D"/>
                  </a:solidFill>
                  <a:latin typeface="思源黑体旧字形 Normal" panose="020B0400000000000000" charset="-128"/>
                  <a:ea typeface="思源黑体旧字形 Normal" panose="020B0400000000000000" charset="-128"/>
                </a:rPr>
                <a:t>支付宝APP：从“支付宝APP”中领取，点击“城市服务”选项—“办事大厅”—“社保”—“电子社保卡”认证申领</a:t>
              </a:r>
              <a:endParaRPr sz="1800">
                <a:solidFill>
                  <a:srgbClr val="1B516D"/>
                </a:solidFill>
                <a:latin typeface="思源黑体旧字形 Normal" panose="020B0400000000000000" charset="-128"/>
                <a:ea typeface="思源黑体旧字形 Normal" panose="020B0400000000000000" charset="-128"/>
              </a:endParaRPr>
            </a:p>
            <a:p>
              <a:pPr marL="342900" indent="-342900">
                <a:lnSpc>
                  <a:spcPct val="200000"/>
                </a:lnSpc>
                <a:buFont typeface="+mj-ea"/>
                <a:buAutoNum type="circleNumDbPlain"/>
              </a:pPr>
              <a:r>
                <a:rPr sz="1800">
                  <a:solidFill>
                    <a:srgbClr val="1B516D"/>
                  </a:solidFill>
                  <a:latin typeface="思源黑体旧字形 Normal" panose="020B0400000000000000" charset="-128"/>
                  <a:ea typeface="思源黑体旧字形 Normal" panose="020B0400000000000000" charset="-128"/>
                </a:rPr>
                <a:t>微信APP：通过“微信APP”，登录后点击“我”—“钱包”—“城市服务”—“电子社保卡”申领</a:t>
              </a:r>
              <a:endParaRPr sz="1800">
                <a:solidFill>
                  <a:srgbClr val="1B516D"/>
                </a:solidFill>
                <a:latin typeface="思源黑体旧字形 Normal" panose="020B0400000000000000" charset="-128"/>
                <a:ea typeface="思源黑体旧字形 Normal" panose="020B0400000000000000" charset="-128"/>
              </a:endParaRPr>
            </a:p>
            <a:p>
              <a:pPr marL="342900" indent="-342900">
                <a:lnSpc>
                  <a:spcPct val="200000"/>
                </a:lnSpc>
                <a:buFont typeface="+mj-ea"/>
                <a:buAutoNum type="circleNumDbPlain"/>
              </a:pPr>
              <a:r>
                <a:rPr sz="1800">
                  <a:solidFill>
                    <a:srgbClr val="1B516D"/>
                  </a:solidFill>
                  <a:latin typeface="思源黑体旧字形 Normal" panose="020B0400000000000000" charset="-128"/>
                  <a:ea typeface="思源黑体旧字形 Normal" panose="020B0400000000000000" charset="-128"/>
                </a:rPr>
                <a:t> i社保App：通过下载安装“i社保APP”，点击“电子社保卡申领”，填妥信息即可</a:t>
              </a:r>
              <a:endParaRPr sz="1800">
                <a:solidFill>
                  <a:srgbClr val="1B516D"/>
                </a:solidFill>
                <a:latin typeface="思源黑体旧字形 Normal" panose="020B0400000000000000" charset="-128"/>
                <a:ea typeface="思源黑体旧字形 Normal" panose="020B0400000000000000" charset="-128"/>
              </a:endParaRPr>
            </a:p>
            <a:p>
              <a:pPr marL="342900" indent="-342900">
                <a:lnSpc>
                  <a:spcPct val="200000"/>
                </a:lnSpc>
                <a:buFont typeface="+mj-ea"/>
                <a:buAutoNum type="circleNumDbPlain"/>
              </a:pPr>
              <a:r>
                <a:rPr sz="1800">
                  <a:solidFill>
                    <a:srgbClr val="1B516D"/>
                  </a:solidFill>
                  <a:latin typeface="思源黑体旧字形 Normal" panose="020B0400000000000000" charset="-128"/>
                  <a:ea typeface="思源黑体旧字形 Normal" panose="020B0400000000000000" charset="-128"/>
                </a:rPr>
                <a:t>其他APP：通过社保卡合作银行APP，规范民生服务APP等其他APP申领</a:t>
              </a:r>
              <a:endParaRPr sz="1800">
                <a:solidFill>
                  <a:srgbClr val="1B516D"/>
                </a:solidFill>
                <a:latin typeface="思源黑体旧字形 Normal" panose="020B0400000000000000" charset="-128"/>
                <a:ea typeface="思源黑体旧字形 Normal" panose="020B0400000000000000" charset="-128"/>
              </a:endParaRPr>
            </a:p>
            <a:p>
              <a:pPr marL="342900" indent="-342900">
                <a:lnSpc>
                  <a:spcPct val="200000"/>
                </a:lnSpc>
                <a:buFont typeface="+mj-ea"/>
                <a:buAutoNum type="circleNumDbPlain"/>
              </a:pPr>
              <a:endParaRPr lang="en-US" altLang="zh-CN" sz="1600" dirty="0">
                <a:latin typeface="华文中宋" panose="02010600040101010101" pitchFamily="2" charset="-122"/>
                <a:ea typeface="华文中宋" panose="02010600040101010101" pitchFamily="2" charset="-122"/>
              </a:endParaRPr>
            </a:p>
          </p:txBody>
        </p:sp>
      </p:gr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947670" y="2626360"/>
            <a:ext cx="6297295" cy="119888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ctr"/>
            <a:r>
              <a:rPr lang="zh-CN" altLang="en-US" sz="7200">
                <a:solidFill>
                  <a:srgbClr val="0F2E3E"/>
                </a:solidFill>
                <a:latin typeface="思源黑体旧字形 Normal" panose="020B0400000000000000" charset="-128"/>
                <a:ea typeface="思源黑体旧字形 Normal" panose="020B0400000000000000" charset="-128"/>
              </a:rPr>
              <a:t>感谢观看</a:t>
            </a:r>
            <a:endParaRPr lang="zh-CN" altLang="en-US" sz="7200">
              <a:solidFill>
                <a:srgbClr val="0F2E3E"/>
              </a:solidFill>
              <a:latin typeface="思源黑体旧字形 Normal" panose="020B0400000000000000" charset="-128"/>
              <a:ea typeface="思源黑体旧字形 Normal" panose="020B0400000000000000" charset="-128"/>
            </a:endParaRPr>
          </a:p>
        </p:txBody>
      </p:sp>
      <p:sp>
        <p:nvSpPr>
          <p:cNvPr id="7" name="文本框 6"/>
          <p:cNvSpPr txBox="1"/>
          <p:nvPr/>
        </p:nvSpPr>
        <p:spPr>
          <a:xfrm>
            <a:off x="3074035" y="3694430"/>
            <a:ext cx="6045200" cy="410845"/>
          </a:xfrm>
          <a:prstGeom prst="rect">
            <a:avLst/>
          </a:prstGeom>
          <a:noFill/>
        </p:spPr>
        <p:txBody>
          <a:bodyPr wrap="square" rtlCol="0">
            <a:spAutoFit/>
          </a:bodyPr>
          <a:p>
            <a:pPr algn="dist">
              <a:lnSpc>
                <a:spcPct val="130000"/>
              </a:lnSpc>
            </a:pPr>
            <a:r>
              <a:rPr lang="en-US" altLang="zh-CN" sz="1600">
                <a:solidFill>
                  <a:schemeClr val="tx1">
                    <a:lumMod val="75000"/>
                    <a:lumOff val="25000"/>
                  </a:schemeClr>
                </a:solidFill>
                <a:latin typeface="思源黑体旧字形 Normal" panose="020B0400000000000000" charset="-128"/>
                <a:ea typeface="思源黑体旧字形 Normal" panose="020B0400000000000000" charset="-128"/>
              </a:rPr>
              <a:t>THANK YOU FOR  WATCHING</a:t>
            </a:r>
            <a:endParaRPr lang="en-US" altLang="zh-CN" sz="1600">
              <a:solidFill>
                <a:schemeClr val="tx1">
                  <a:lumMod val="75000"/>
                  <a:lumOff val="25000"/>
                </a:schemeClr>
              </a:solidFill>
              <a:latin typeface="思源黑体旧字形 Normal" panose="020B0400000000000000" charset="-128"/>
              <a:ea typeface="思源黑体旧字形 Normal" panose="020B0400000000000000" charset="-128"/>
            </a:endParaRPr>
          </a:p>
        </p:txBody>
      </p:sp>
      <p:sp>
        <p:nvSpPr>
          <p:cNvPr id="8" name="文本框 7"/>
          <p:cNvSpPr txBox="1"/>
          <p:nvPr/>
        </p:nvSpPr>
        <p:spPr>
          <a:xfrm>
            <a:off x="4407535" y="6135370"/>
            <a:ext cx="3375660" cy="306705"/>
          </a:xfrm>
          <a:prstGeom prst="rect">
            <a:avLst/>
          </a:prstGeom>
          <a:noFill/>
        </p:spPr>
        <p:txBody>
          <a:bodyPr wrap="square" rtlCol="0">
            <a:spAutoFit/>
          </a:bodyPr>
          <a:p>
            <a:pPr algn="ctr"/>
            <a:r>
              <a:rPr lang="zh-CN" altLang="en-US" sz="1400">
                <a:solidFill>
                  <a:srgbClr val="0F2E3E"/>
                </a:solidFill>
                <a:latin typeface="思源黑体旧字形 Normal" panose="020B0400000000000000" charset="-128"/>
                <a:ea typeface="思源黑体旧字形 Normal" panose="020B0400000000000000" charset="-128"/>
              </a:rPr>
              <a:t>东北大学佛山研究生院    人事组织部</a:t>
            </a:r>
            <a:endParaRPr lang="en-US" altLang="zh-CN" sz="1400">
              <a:solidFill>
                <a:srgbClr val="0F2E3E"/>
              </a:solidFill>
              <a:latin typeface="思源黑体旧字形 Normal" panose="020B0400000000000000" charset="-128"/>
              <a:ea typeface="思源黑体旧字形 Normal" panose="020B0400000000000000" charset="-128"/>
            </a:endParaRPr>
          </a:p>
        </p:txBody>
      </p:sp>
      <p:grpSp>
        <p:nvGrpSpPr>
          <p:cNvPr id="9" name="组合 8"/>
          <p:cNvGrpSpPr/>
          <p:nvPr/>
        </p:nvGrpSpPr>
        <p:grpSpPr>
          <a:xfrm>
            <a:off x="5574030" y="1321435"/>
            <a:ext cx="1043305" cy="1043305"/>
            <a:chOff x="8656" y="1407"/>
            <a:chExt cx="1890" cy="1890"/>
          </a:xfrm>
        </p:grpSpPr>
        <p:sp>
          <p:nvSpPr>
            <p:cNvPr id="14" name="椭圆 13"/>
            <p:cNvSpPr/>
            <p:nvPr/>
          </p:nvSpPr>
          <p:spPr>
            <a:xfrm>
              <a:off x="8710" y="1461"/>
              <a:ext cx="1782" cy="1782"/>
            </a:xfrm>
            <a:prstGeom prst="ellipse">
              <a:avLst/>
            </a:prstGeom>
            <a:solidFill>
              <a:srgbClr val="0F2E3E"/>
            </a:solidFill>
            <a:ln>
              <a:no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2" name="图片 1" descr="3679548"/>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994" y="1925"/>
              <a:ext cx="1211" cy="914"/>
            </a:xfrm>
            <a:prstGeom prst="rect">
              <a:avLst/>
            </a:prstGeom>
          </p:spPr>
        </p:pic>
        <p:sp>
          <p:nvSpPr>
            <p:cNvPr id="3" name="椭圆 2"/>
            <p:cNvSpPr/>
            <p:nvPr/>
          </p:nvSpPr>
          <p:spPr>
            <a:xfrm>
              <a:off x="8656" y="1407"/>
              <a:ext cx="1890" cy="1890"/>
            </a:xfrm>
            <a:prstGeom prst="ellipse">
              <a:avLst/>
            </a:prstGeom>
            <a:noFill/>
            <a:ln w="25400">
              <a:solidFill>
                <a:srgbClr val="0F2E3E"/>
              </a:solid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ustDataLst>
      <p:tags r:id="rId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5.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36.xml><?xml version="1.0" encoding="utf-8"?>
<p:tagLst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37.xml><?xml version="1.0" encoding="utf-8"?>
<p:tagLst xmlns:p="http://schemas.openxmlformats.org/presentationml/2006/main">
  <p:tag name="KSO_WM_BEAUTIFY_FLAG" val="#wm#"/>
  <p:tag name="KSO_WM_TEMPLATE_CATEGORY" val="custom"/>
  <p:tag name="KSO_WM_TEMPLATE_INDEX" val="20187308"/>
</p:tagLst>
</file>

<file path=ppt/tags/tag38.xml><?xml version="1.0" encoding="utf-8"?>
<p:tagLst xmlns:p="http://schemas.openxmlformats.org/presentationml/2006/main">
  <p:tag name="KSO_WM_UNIT_TABLE_BEAUTIFY" val="smartTable{46babce3-ed69-4bdf-bba6-374e977a7fb3}"/>
  <p:tag name="TABLE_ENDDRAG_ORIGIN_RECT" val="653*226"/>
  <p:tag name="TABLE_ENDDRAG_RECT" val="119*143*653*226"/>
</p:tagLst>
</file>

<file path=ppt/tags/tag39.xml><?xml version="1.0" encoding="utf-8"?>
<p:tagLst xmlns:p="http://schemas.openxmlformats.org/presentationml/2006/main">
  <p:tag name="KSO_WM_BEAUTIFY_FLAG" val="#wm#"/>
  <p:tag name="KSO_WM_TEMPLATE_CATEGORY" val="custom"/>
  <p:tag name="KSO_WM_TEMPLATE_INDEX" val="20187308"/>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0.xml><?xml version="1.0" encoding="utf-8"?>
<p:tagLst xmlns:p="http://schemas.openxmlformats.org/presentationml/2006/main">
  <p:tag name="KSO_WM_BEAUTIFY_FLAG" val="#wm#"/>
  <p:tag name="KSO_WM_TEMPLATE_CATEGORY" val="custom"/>
  <p:tag name="KSO_WM_TEMPLATE_INDEX" val="20187308"/>
</p:tagLst>
</file>

<file path=ppt/tags/tag41.xml><?xml version="1.0" encoding="utf-8"?>
<p:tagLst xmlns:p="http://schemas.openxmlformats.org/presentationml/2006/main">
  <p:tag name="KSO_WM_BEAUTIFY_FLAG" val="#wm#"/>
  <p:tag name="KSO_WM_TEMPLATE_CATEGORY" val="custom"/>
  <p:tag name="KSO_WM_TEMPLATE_INDEX" val="20187308"/>
</p:tagLst>
</file>

<file path=ppt/tags/tag42.xml><?xml version="1.0" encoding="utf-8"?>
<p:tagLst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1096</Words>
  <Application>WPS 演示</Application>
  <PresentationFormat>宽屏</PresentationFormat>
  <Paragraphs>105</Paragraphs>
  <Slides>6</Slides>
  <Notes>1</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2</vt:i4>
      </vt:variant>
      <vt:variant>
        <vt:lpstr>幻灯片标题</vt:lpstr>
      </vt:variant>
      <vt:variant>
        <vt:i4>6</vt:i4>
      </vt:variant>
    </vt:vector>
  </HeadingPairs>
  <TitlesOfParts>
    <vt:vector size="17" baseType="lpstr">
      <vt:lpstr>Arial</vt:lpstr>
      <vt:lpstr>宋体</vt:lpstr>
      <vt:lpstr>Wingdings</vt:lpstr>
      <vt:lpstr>微软雅黑</vt:lpstr>
      <vt:lpstr>思源黑体旧字形 Normal</vt:lpstr>
      <vt:lpstr>黑体</vt:lpstr>
      <vt:lpstr>华文中宋</vt:lpstr>
      <vt:lpstr>Arial Unicode MS</vt:lpstr>
      <vt:lpstr>Office 主题​​</vt:lpstr>
      <vt:lpstr>Word.Document.12</vt:lpstr>
      <vt:lpstr>Word.Document.12</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穆会平</cp:lastModifiedBy>
  <cp:revision>75</cp:revision>
  <dcterms:created xsi:type="dcterms:W3CDTF">2019-06-19T02:08:00Z</dcterms:created>
  <dcterms:modified xsi:type="dcterms:W3CDTF">2021-05-20T07:47:25Z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2052-11.1.0.10495</vt:lpwstr>
  </property>
  <property fmtid="{D5CDD505-2E9C-101B-9397-08002B2CF9AE}" pid="3" name="ICV">
    <vt:lpwstr>7970C42812E24087B29AE7F5E2A40680</vt:lpwstr>
  </property>
</Properties>
</file>