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6"/>
  </p:handoutMasterIdLst>
  <p:sldIdLst>
    <p:sldId id="256" r:id="rId3"/>
    <p:sldId id="258" r:id="rId5"/>
    <p:sldId id="279" r:id="rId6"/>
    <p:sldId id="290" r:id="rId7"/>
    <p:sldId id="291" r:id="rId8"/>
    <p:sldId id="292" r:id="rId9"/>
    <p:sldId id="293" r:id="rId10"/>
    <p:sldId id="297" r:id="rId11"/>
    <p:sldId id="294" r:id="rId12"/>
    <p:sldId id="295" r:id="rId13"/>
    <p:sldId id="296" r:id="rId14"/>
    <p:sldId id="257"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3E"/>
    <a:srgbClr val="FBBFBF"/>
    <a:srgbClr val="1B516D"/>
    <a:srgbClr val="6FA3B1"/>
    <a:srgbClr val="F6807E"/>
    <a:srgbClr val="DCDCDC"/>
    <a:srgbClr val="F0F0F0"/>
    <a:srgbClr val="E6E6E6"/>
    <a:srgbClr val="C8C8C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77"/>
        <p:guide pos="383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6" name="矩形 5"/>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12065"/>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userDrawn="1"/>
        </p:nvSpPr>
        <p:spPr>
          <a:xfrm>
            <a:off x="0" y="0"/>
            <a:ext cx="12204065" cy="6881495"/>
          </a:xfrm>
          <a:prstGeom prst="rect">
            <a:avLst/>
          </a:prstGeom>
          <a:solidFill>
            <a:srgbClr val="FFFFFF">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7" name="组合 6"/>
          <p:cNvGrpSpPr/>
          <p:nvPr userDrawn="1"/>
        </p:nvGrpSpPr>
        <p:grpSpPr>
          <a:xfrm>
            <a:off x="5590540" y="-510540"/>
            <a:ext cx="1022350" cy="1022350"/>
            <a:chOff x="8804" y="-804"/>
            <a:chExt cx="1610" cy="1610"/>
          </a:xfrm>
        </p:grpSpPr>
        <p:sp>
          <p:nvSpPr>
            <p:cNvPr id="2" name="任意多边形 1"/>
            <p:cNvSpPr/>
            <p:nvPr userDrawn="1"/>
          </p:nvSpPr>
          <p:spPr>
            <a:xfrm rot="18900000">
              <a:off x="8804" y="-804"/>
              <a:ext cx="1611" cy="1611"/>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1611" h="1611">
                  <a:moveTo>
                    <a:pt x="720" y="1153"/>
                  </a:moveTo>
                  <a:cubicBezTo>
                    <a:pt x="679" y="1153"/>
                    <a:pt x="638" y="1169"/>
                    <a:pt x="607" y="1200"/>
                  </a:cubicBezTo>
                  <a:cubicBezTo>
                    <a:pt x="545" y="1262"/>
                    <a:pt x="545" y="1363"/>
                    <a:pt x="607" y="1425"/>
                  </a:cubicBezTo>
                  <a:cubicBezTo>
                    <a:pt x="669" y="1488"/>
                    <a:pt x="770" y="1488"/>
                    <a:pt x="833" y="1425"/>
                  </a:cubicBezTo>
                  <a:cubicBezTo>
                    <a:pt x="895" y="1363"/>
                    <a:pt x="895" y="1262"/>
                    <a:pt x="833" y="1200"/>
                  </a:cubicBezTo>
                  <a:cubicBezTo>
                    <a:pt x="802" y="1169"/>
                    <a:pt x="761" y="1153"/>
                    <a:pt x="720" y="1153"/>
                  </a:cubicBezTo>
                  <a:close/>
                  <a:moveTo>
                    <a:pt x="296" y="729"/>
                  </a:moveTo>
                  <a:cubicBezTo>
                    <a:pt x="256" y="729"/>
                    <a:pt x="215" y="745"/>
                    <a:pt x="184" y="776"/>
                  </a:cubicBezTo>
                  <a:cubicBezTo>
                    <a:pt x="121" y="838"/>
                    <a:pt x="121" y="939"/>
                    <a:pt x="184" y="1002"/>
                  </a:cubicBezTo>
                  <a:cubicBezTo>
                    <a:pt x="246" y="1064"/>
                    <a:pt x="347" y="1064"/>
                    <a:pt x="409" y="1002"/>
                  </a:cubicBezTo>
                  <a:cubicBezTo>
                    <a:pt x="471" y="939"/>
                    <a:pt x="471" y="838"/>
                    <a:pt x="409" y="776"/>
                  </a:cubicBezTo>
                  <a:cubicBezTo>
                    <a:pt x="378" y="745"/>
                    <a:pt x="337" y="729"/>
                    <a:pt x="296" y="729"/>
                  </a:cubicBezTo>
                  <a:close/>
                  <a:moveTo>
                    <a:pt x="0" y="0"/>
                  </a:moveTo>
                  <a:lnTo>
                    <a:pt x="1611" y="1611"/>
                  </a:lnTo>
                  <a:lnTo>
                    <a:pt x="0" y="1611"/>
                  </a:lnTo>
                  <a:lnTo>
                    <a:pt x="0" y="0"/>
                  </a:lnTo>
                  <a:close/>
                </a:path>
              </a:pathLst>
            </a:custGeom>
            <a:solidFill>
              <a:srgbClr val="0F2E3E"/>
            </a:solidFill>
            <a:ln>
              <a:solidFill>
                <a:srgbClr val="0F2E3E"/>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5" name="椭圆 4"/>
            <p:cNvSpPr/>
            <p:nvPr userDrawn="1"/>
          </p:nvSpPr>
          <p:spPr>
            <a:xfrm>
              <a:off x="91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userDrawn="1"/>
          </p:nvSpPr>
          <p:spPr>
            <a:xfrm>
              <a:off x="97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4116000" y="6349833"/>
            <a:ext cx="3960000" cy="3168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a:xfrm>
            <a:off x="879742" y="6349833"/>
            <a:ext cx="2700000" cy="3168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a:xfrm>
            <a:off x="4116000" y="6349833"/>
            <a:ext cx="3960000" cy="316800"/>
          </a:xfrm>
        </p:spPr>
        <p:txBody>
          <a:bodyPr/>
          <a:lstStyle/>
          <a:p>
            <a:endParaRPr lang="zh-CN" altLang="en-US" dirty="0"/>
          </a:p>
        </p:txBody>
      </p:sp>
      <p:sp>
        <p:nvSpPr>
          <p:cNvPr id="7" name="灯片编号占位符 6"/>
          <p:cNvSpPr>
            <a:spLocks noGrp="1"/>
          </p:cNvSpPr>
          <p:nvPr>
            <p:ph type="sldNum" sz="quarter" idx="12"/>
            <p:custDataLst>
              <p:tags r:id="rId6"/>
            </p:custDataLst>
          </p:nvPr>
        </p:nvSpPr>
        <p:spPr>
          <a:xfrm>
            <a:off x="8610600" y="6349833"/>
            <a:ext cx="2700000" cy="316800"/>
          </a:xfrm>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a:xfrm>
            <a:off x="669882" y="432000"/>
            <a:ext cx="10852237" cy="648000"/>
          </a:xfrm>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4116000" y="6349833"/>
            <a:ext cx="3960000" cy="3168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tags" Target="../tags/tag35.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KSO_TEMPLATE" hidden="1"/>
          <p:cNvSpPr/>
          <p:nvPr>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6.xml"/><Relationship Id="rId2" Type="http://schemas.openxmlformats.org/officeDocument/2006/relationships/image" Target="../media/image1.sv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hyperlink" Target="http://www.foshan.gov.cn/zwgk/zcwj/gfxwj/bmgfxwj/201807/t20180712_7155418.html" TargetMode="Externa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hyperlink" Target="http://www.foshan.gov.cn/zwgk/zcwj/gfxwj/bmgfxwj/201807/t20180712_7155418.html" TargetMode="Externa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tags" Target="../tags/tag47.xml"/><Relationship Id="rId2" Type="http://schemas.openxmlformats.org/officeDocument/2006/relationships/image" Target="../media/image1.sv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hyperlink" Target="http://www.foshan.gov.cn/zwgk/zcwj/gfxwj/bmgfxwj/201807/t20180712_7155418.html"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hyperlink" Target="http://www.foshan.gov.cn/zwgk/zcwj/gfxwj/bmgfxwj/201807/t20180712_7155418.html"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hyperlink" Target="http://www.foshan.gov.cn/zwgk/zcwj/gfxwj/bmgfxwj/201807/t20180712_7155418.html"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hyperlink" Target="http://www.foshan.gov.cn/zwgk/zcwj/gfxwj/bmgfxwj/201807/t20180712_7155418.html" TargetMode="Externa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hyperlink" Target="http://www.foshan.gov.cn/zwgk/zcwj/gfxwj/bmgfxwj/201807/t20180712_7155418.html" TargetMode="Externa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hyperlink" Target="http://www.foshan.gov.cn/zwgk/zcwj/gfxwj/bmgfxwj/201807/t20180712_7155418.html"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hyperlink" Target="http://www.foshan.gov.cn/zwgk/zcwj/gfxwj/bmgfxwj/201807/t20180712_7155418.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79500" y="3014345"/>
            <a:ext cx="10293350" cy="82994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4800" b="1">
                <a:solidFill>
                  <a:srgbClr val="0F2E3E"/>
                </a:solidFill>
                <a:latin typeface="思源黑体旧字形 Normal" panose="020B0400000000000000" charset="-128"/>
                <a:ea typeface="思源黑体旧字形 Normal" panose="020B0400000000000000" charset="-128"/>
                <a:sym typeface="+mn-ea"/>
              </a:rPr>
              <a:t>中初级人才租房补贴申请</a:t>
            </a:r>
            <a:r>
              <a:rPr lang="zh-CN" altLang="en-US" sz="4800" b="1">
                <a:solidFill>
                  <a:srgbClr val="0F2E3E"/>
                </a:solidFill>
                <a:latin typeface="思源黑体旧字形 Normal" panose="020B0400000000000000" charset="-128"/>
                <a:ea typeface="思源黑体旧字形 Normal" panose="020B0400000000000000" charset="-128"/>
                <a:sym typeface="+mn-ea"/>
              </a:rPr>
              <a:t>操作指引</a:t>
            </a:r>
            <a:endParaRPr lang="zh-CN" altLang="en-US" sz="4800" b="1">
              <a:solidFill>
                <a:srgbClr val="0F2E3E"/>
              </a:solidFill>
              <a:latin typeface="思源黑体旧字形 Normal" panose="020B0400000000000000" charset="-128"/>
              <a:ea typeface="思源黑体旧字形 Normal" panose="020B0400000000000000" charset="-128"/>
              <a:sym typeface="+mn-ea"/>
            </a:endParaRPr>
          </a:p>
        </p:txBody>
      </p:sp>
      <p:sp>
        <p:nvSpPr>
          <p:cNvPr id="8" name="文本框 7"/>
          <p:cNvSpPr txBox="1"/>
          <p:nvPr/>
        </p:nvSpPr>
        <p:spPr>
          <a:xfrm>
            <a:off x="4407535" y="6135370"/>
            <a:ext cx="3375660" cy="306705"/>
          </a:xfrm>
          <a:prstGeom prst="rect">
            <a:avLst/>
          </a:prstGeom>
          <a:noFill/>
        </p:spPr>
        <p:txBody>
          <a:bodyPr wrap="square" rtlCol="0">
            <a:spAutoFit/>
          </a:bodyPr>
          <a:p>
            <a:pPr algn="ctr"/>
            <a:r>
              <a:rPr lang="zh-CN" altLang="en-US" sz="1400">
                <a:solidFill>
                  <a:srgbClr val="0F2E3E"/>
                </a:solidFill>
                <a:latin typeface="思源黑体旧字形 Normal" panose="020B0400000000000000" charset="-128"/>
                <a:ea typeface="思源黑体旧字形 Normal" panose="020B0400000000000000" charset="-128"/>
              </a:rPr>
              <a:t>东北大学佛山研究生院    人事组织部</a:t>
            </a:r>
            <a:endParaRPr lang="zh-CN" altLang="en-US" sz="1400">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sym typeface="+mn-ea"/>
              </a:rPr>
              <a:t>二、申报指引</a:t>
            </a:r>
            <a:r>
              <a:rPr lang="en-US" altLang="zh-CN" sz="2400">
                <a:solidFill>
                  <a:srgbClr val="1B516D"/>
                </a:solidFill>
                <a:latin typeface="思源黑体旧字形 Normal" panose="020B0400000000000000" charset="-128"/>
                <a:ea typeface="思源黑体旧字形 Normal" panose="020B0400000000000000" charset="-128"/>
                <a:cs typeface="+mn-cs"/>
                <a:sym typeface="+mn-ea"/>
              </a:rPr>
              <a:t>—</a:t>
            </a:r>
            <a:r>
              <a:rPr lang="zh-CN" altLang="en-US" sz="2400">
                <a:solidFill>
                  <a:srgbClr val="1B516D"/>
                </a:solidFill>
                <a:latin typeface="思源黑体旧字形 Normal" panose="020B0400000000000000" charset="-128"/>
                <a:ea typeface="思源黑体旧字形 Normal" panose="020B0400000000000000" charset="-128"/>
                <a:cs typeface="+mn-cs"/>
              </a:rPr>
              <a:t>办理流程</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3155315"/>
          </a:xfrm>
          <a:prstGeom prst="rect">
            <a:avLst/>
          </a:prstGeom>
        </p:spPr>
        <p:txBody>
          <a:bodyPr vert="horz" wrap="square" lIns="0" tIns="149860" rIns="0" bIns="0" rtlCol="0">
            <a:spAutoFit/>
          </a:bodyPr>
          <a:p>
            <a:pPr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1</a:t>
            </a:r>
            <a:r>
              <a:rPr lang="en-US" sz="1800">
                <a:solidFill>
                  <a:srgbClr val="1B516D"/>
                </a:solidFill>
                <a:latin typeface="思源黑体旧字形 Normal" panose="020B0400000000000000" charset="-128"/>
                <a:ea typeface="思源黑体旧字形 Normal" panose="020B0400000000000000" charset="-128"/>
              </a:rPr>
              <a:t>.</a:t>
            </a:r>
            <a:r>
              <a:rPr sz="1800">
                <a:solidFill>
                  <a:srgbClr val="1B516D"/>
                </a:solidFill>
                <a:latin typeface="思源黑体旧字形 Normal" panose="020B0400000000000000" charset="-128"/>
                <a:ea typeface="思源黑体旧字形 Normal" panose="020B0400000000000000" charset="-128"/>
              </a:rPr>
              <a:t>准备资料，登录佛山人才网，提交申请。https://ggfw.fshrss.gov.cn/ww/wwaaindex.html</a:t>
            </a:r>
            <a:endParaRPr sz="1800">
              <a:solidFill>
                <a:srgbClr val="1B516D"/>
              </a:solidFill>
              <a:latin typeface="思源黑体旧字形 Normal" panose="020B0400000000000000" charset="-128"/>
              <a:ea typeface="思源黑体旧字形 Normal" panose="020B0400000000000000" charset="-128"/>
            </a:endParaRPr>
          </a:p>
          <a:p>
            <a:pPr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2</a:t>
            </a:r>
            <a:r>
              <a:rPr lang="en-US" sz="1800">
                <a:solidFill>
                  <a:srgbClr val="1B516D"/>
                </a:solidFill>
                <a:latin typeface="思源黑体旧字形 Normal" panose="020B0400000000000000" charset="-128"/>
                <a:ea typeface="思源黑体旧字形 Normal" panose="020B0400000000000000" charset="-128"/>
              </a:rPr>
              <a:t>.</a:t>
            </a:r>
            <a:r>
              <a:rPr sz="1800">
                <a:solidFill>
                  <a:srgbClr val="1B516D"/>
                </a:solidFill>
                <a:latin typeface="思源黑体旧字形 Normal" panose="020B0400000000000000" charset="-128"/>
                <a:ea typeface="思源黑体旧字形 Normal" panose="020B0400000000000000" charset="-128"/>
              </a:rPr>
              <a:t>人才工作部门对申报材料进行审核。</a:t>
            </a:r>
            <a:endParaRPr sz="1800">
              <a:solidFill>
                <a:srgbClr val="1B516D"/>
              </a:solidFill>
              <a:latin typeface="思源黑体旧字形 Normal" panose="020B0400000000000000" charset="-128"/>
              <a:ea typeface="思源黑体旧字形 Normal" panose="020B0400000000000000" charset="-128"/>
            </a:endParaRPr>
          </a:p>
          <a:p>
            <a:pPr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3</a:t>
            </a:r>
            <a:r>
              <a:rPr lang="en-US" sz="1800">
                <a:solidFill>
                  <a:srgbClr val="1B516D"/>
                </a:solidFill>
                <a:latin typeface="思源黑体旧字形 Normal" panose="020B0400000000000000" charset="-128"/>
                <a:ea typeface="思源黑体旧字形 Normal" panose="020B0400000000000000" charset="-128"/>
              </a:rPr>
              <a:t>.</a:t>
            </a:r>
            <a:r>
              <a:rPr sz="1800">
                <a:solidFill>
                  <a:srgbClr val="1B516D"/>
                </a:solidFill>
                <a:latin typeface="思源黑体旧字形 Normal" panose="020B0400000000000000" charset="-128"/>
                <a:ea typeface="思源黑体旧字形 Normal" panose="020B0400000000000000" charset="-128"/>
              </a:rPr>
              <a:t>审批结果在佛山人才网公示5个工作日。</a:t>
            </a:r>
            <a:endParaRPr sz="1800">
              <a:solidFill>
                <a:srgbClr val="1B516D"/>
              </a:solidFill>
              <a:latin typeface="思源黑体旧字形 Normal" panose="020B0400000000000000" charset="-128"/>
              <a:ea typeface="思源黑体旧字形 Normal" panose="020B0400000000000000" charset="-128"/>
            </a:endParaRPr>
          </a:p>
          <a:p>
            <a:pPr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4</a:t>
            </a:r>
            <a:r>
              <a:rPr lang="en-US" sz="1800">
                <a:solidFill>
                  <a:srgbClr val="1B516D"/>
                </a:solidFill>
                <a:latin typeface="思源黑体旧字形 Normal" panose="020B0400000000000000" charset="-128"/>
                <a:ea typeface="思源黑体旧字形 Normal" panose="020B0400000000000000" charset="-128"/>
              </a:rPr>
              <a:t>.</a:t>
            </a:r>
            <a:r>
              <a:rPr sz="1800">
                <a:solidFill>
                  <a:srgbClr val="1B516D"/>
                </a:solidFill>
                <a:latin typeface="思源黑体旧字形 Normal" panose="020B0400000000000000" charset="-128"/>
                <a:ea typeface="思源黑体旧字形 Normal" panose="020B0400000000000000" charset="-128"/>
              </a:rPr>
              <a:t>在公示结束后的次月起计发租房补贴。</a:t>
            </a:r>
            <a:endParaRPr sz="1800">
              <a:solidFill>
                <a:srgbClr val="1B516D"/>
              </a:solidFill>
              <a:latin typeface="思源黑体旧字形 Normal" panose="020B0400000000000000" charset="-128"/>
              <a:ea typeface="思源黑体旧字形 Normal" panose="020B0400000000000000" charset="-128"/>
            </a:endParaRPr>
          </a:p>
          <a:p>
            <a:pPr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5</a:t>
            </a:r>
            <a:r>
              <a:rPr lang="en-US" sz="1800">
                <a:solidFill>
                  <a:srgbClr val="1B516D"/>
                </a:solidFill>
                <a:latin typeface="思源黑体旧字形 Normal" panose="020B0400000000000000" charset="-128"/>
                <a:ea typeface="思源黑体旧字形 Normal" panose="020B0400000000000000" charset="-128"/>
              </a:rPr>
              <a:t>.</a:t>
            </a:r>
            <a:r>
              <a:rPr sz="1800">
                <a:solidFill>
                  <a:srgbClr val="1B516D"/>
                </a:solidFill>
                <a:latin typeface="思源黑体旧字形 Normal" panose="020B0400000000000000" charset="-128"/>
                <a:ea typeface="思源黑体旧字形 Normal" panose="020B0400000000000000" charset="-128"/>
              </a:rPr>
              <a:t>每年9月集中发放租房补贴，发放计算期限从上年度9月至本年度8月。租房补贴发放至申请人社会保障卡金融账户。</a:t>
            </a:r>
            <a:endParaRPr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sym typeface="+mn-ea"/>
              </a:rPr>
              <a:t>二、申报指引</a:t>
            </a:r>
            <a:r>
              <a:rPr lang="en-US" altLang="zh-CN" sz="2400">
                <a:solidFill>
                  <a:srgbClr val="1B516D"/>
                </a:solidFill>
                <a:latin typeface="思源黑体旧字形 Normal" panose="020B0400000000000000" charset="-128"/>
                <a:ea typeface="思源黑体旧字形 Normal" panose="020B0400000000000000" charset="-128"/>
                <a:cs typeface="+mn-cs"/>
                <a:sym typeface="+mn-ea"/>
              </a:rPr>
              <a:t>—</a:t>
            </a:r>
            <a:r>
              <a:rPr lang="zh-CN" altLang="en-US" sz="2400">
                <a:solidFill>
                  <a:srgbClr val="1B516D"/>
                </a:solidFill>
                <a:latin typeface="思源黑体旧字形 Normal" panose="020B0400000000000000" charset="-128"/>
                <a:ea typeface="思源黑体旧字形 Normal" panose="020B0400000000000000" charset="-128"/>
                <a:cs typeface="+mn-cs"/>
              </a:rPr>
              <a:t>准备资料</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4001770"/>
          </a:xfrm>
          <a:prstGeom prst="rect">
            <a:avLst/>
          </a:prstGeom>
        </p:spPr>
        <p:txBody>
          <a:bodyPr vert="horz" wrap="square" lIns="0" tIns="149860" rIns="0" bIns="0" rtlCol="0">
            <a:spAutoFit/>
          </a:bodyPr>
          <a:p>
            <a:pPr fontAlgn="auto">
              <a:lnSpc>
                <a:spcPct val="150000"/>
              </a:lnSpc>
              <a:spcBef>
                <a:spcPts val="1000"/>
              </a:spcBef>
            </a:pPr>
            <a:r>
              <a:rPr sz="1600">
                <a:solidFill>
                  <a:srgbClr val="1B516D"/>
                </a:solidFill>
                <a:latin typeface="思源黑体旧字形 Normal" panose="020B0400000000000000" charset="-128"/>
                <a:ea typeface="思源黑体旧字形 Normal" panose="020B0400000000000000" charset="-128"/>
              </a:rPr>
              <a:t>新引进中初级人才在办理引进手续后可通过佛山人才网提出租房补贴申请，并提交以下材料彩色电子扫描版或照片：</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1.</a:t>
            </a:r>
            <a:r>
              <a:rPr sz="1600">
                <a:solidFill>
                  <a:srgbClr val="1B516D"/>
                </a:solidFill>
                <a:latin typeface="思源黑体旧字形 Normal" panose="020B0400000000000000" charset="-128"/>
                <a:ea typeface="思源黑体旧字形 Normal" panose="020B0400000000000000" charset="-128"/>
              </a:rPr>
              <a:t>新引进中初级人才租房补贴申请表；（网站填写后下载，需要盖公章）</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2.</a:t>
            </a:r>
            <a:r>
              <a:rPr sz="1600">
                <a:solidFill>
                  <a:srgbClr val="1B516D"/>
                </a:solidFill>
                <a:latin typeface="思源黑体旧字形 Normal" panose="020B0400000000000000" charset="-128"/>
                <a:ea typeface="思源黑体旧字形 Normal" panose="020B0400000000000000" charset="-128"/>
              </a:rPr>
              <a:t>与佛山市用人单位签订的劳动合同或聘用合同；（个人准备）</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3.</a:t>
            </a:r>
            <a:r>
              <a:rPr sz="1600">
                <a:solidFill>
                  <a:srgbClr val="1B516D"/>
                </a:solidFill>
                <a:latin typeface="思源黑体旧字形 Normal" panose="020B0400000000000000" charset="-128"/>
                <a:ea typeface="思源黑体旧字形 Normal" panose="020B0400000000000000" charset="-128"/>
              </a:rPr>
              <a:t>申请人身份证；（个人准备）</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4.</a:t>
            </a:r>
            <a:r>
              <a:rPr sz="1600">
                <a:solidFill>
                  <a:srgbClr val="1B516D"/>
                </a:solidFill>
                <a:latin typeface="思源黑体旧字形 Normal" panose="020B0400000000000000" charset="-128"/>
                <a:ea typeface="思源黑体旧字形 Normal" panose="020B0400000000000000" charset="-128"/>
              </a:rPr>
              <a:t>中级专业技术资格证、高级技师职业资格证、硕士学位证、本科毕业证、国（境）外学历学位认证书；（个人准备）</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5.</a:t>
            </a:r>
            <a:r>
              <a:rPr sz="1600">
                <a:solidFill>
                  <a:srgbClr val="1B516D"/>
                </a:solidFill>
                <a:latin typeface="思源黑体旧字形 Normal" panose="020B0400000000000000" charset="-128"/>
                <a:ea typeface="思源黑体旧字形 Normal" panose="020B0400000000000000" charset="-128"/>
              </a:rPr>
              <a:t>社会保障卡；（个人到银行办理或申请公司统一办理）</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6.</a:t>
            </a:r>
            <a:r>
              <a:rPr sz="1600">
                <a:solidFill>
                  <a:srgbClr val="1B516D"/>
                </a:solidFill>
                <a:latin typeface="思源黑体旧字形 Normal" panose="020B0400000000000000" charset="-128"/>
                <a:ea typeface="思源黑体旧字形 Normal" panose="020B0400000000000000" charset="-128"/>
              </a:rPr>
              <a:t>申请人户口簿户主页及本人页；（个人准备）</a:t>
            </a:r>
            <a:endParaRPr sz="1600">
              <a:solidFill>
                <a:srgbClr val="1B516D"/>
              </a:solidFill>
              <a:latin typeface="思源黑体旧字形 Normal" panose="020B0400000000000000" charset="-128"/>
              <a:ea typeface="思源黑体旧字形 Normal" panose="020B0400000000000000" charset="-128"/>
            </a:endParaRPr>
          </a:p>
          <a:p>
            <a:pPr fontAlgn="auto">
              <a:lnSpc>
                <a:spcPct val="100000"/>
              </a:lnSpc>
              <a:spcBef>
                <a:spcPts val="1000"/>
              </a:spcBef>
            </a:pPr>
            <a:r>
              <a:rPr lang="en-US" sz="1600">
                <a:solidFill>
                  <a:srgbClr val="1B516D"/>
                </a:solidFill>
                <a:latin typeface="思源黑体旧字形 Normal" panose="020B0400000000000000" charset="-128"/>
                <a:ea typeface="思源黑体旧字形 Normal" panose="020B0400000000000000" charset="-128"/>
              </a:rPr>
              <a:t>7.</a:t>
            </a:r>
            <a:r>
              <a:rPr sz="1600">
                <a:solidFill>
                  <a:srgbClr val="1B516D"/>
                </a:solidFill>
                <a:latin typeface="思源黑体旧字形 Normal" panose="020B0400000000000000" charset="-128"/>
                <a:ea typeface="思源黑体旧字形 Normal" panose="020B0400000000000000" charset="-128"/>
              </a:rPr>
              <a:t>市外调动（引进）或毕业生就业报到凭证。（个人准备。应届毕业生到"顺德区人才发展服务中心"网站申请打印《毕业生报道介绍信》；非应届毕业生到顺德区人才发展服务中心窗口办理打印《调动介绍信》。）</a:t>
            </a:r>
            <a:endParaRPr sz="16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947670" y="2626360"/>
            <a:ext cx="6297295" cy="119888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7200">
                <a:solidFill>
                  <a:srgbClr val="0F2E3E"/>
                </a:solidFill>
                <a:latin typeface="思源黑体旧字形 Normal" panose="020B0400000000000000" charset="-128"/>
                <a:ea typeface="思源黑体旧字形 Normal" panose="020B0400000000000000" charset="-128"/>
              </a:rPr>
              <a:t>感谢观看</a:t>
            </a:r>
            <a:endParaRPr lang="zh-CN" altLang="en-US" sz="7200">
              <a:solidFill>
                <a:srgbClr val="0F2E3E"/>
              </a:solidFill>
              <a:latin typeface="思源黑体旧字形 Normal" panose="020B0400000000000000" charset="-128"/>
              <a:ea typeface="思源黑体旧字形 Normal" panose="020B0400000000000000" charset="-128"/>
            </a:endParaRPr>
          </a:p>
        </p:txBody>
      </p:sp>
      <p:sp>
        <p:nvSpPr>
          <p:cNvPr id="7" name="文本框 6"/>
          <p:cNvSpPr txBox="1"/>
          <p:nvPr/>
        </p:nvSpPr>
        <p:spPr>
          <a:xfrm>
            <a:off x="3074035" y="3694430"/>
            <a:ext cx="6045200" cy="410845"/>
          </a:xfrm>
          <a:prstGeom prst="rect">
            <a:avLst/>
          </a:prstGeom>
          <a:noFill/>
        </p:spPr>
        <p:txBody>
          <a:bodyPr wrap="square" rtlCol="0">
            <a:spAutoFit/>
          </a:bodyPr>
          <a:p>
            <a:pPr algn="dist">
              <a:lnSpc>
                <a:spcPct val="130000"/>
              </a:lnSpc>
            </a:pPr>
            <a:r>
              <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rPr>
              <a:t>THANK YOU FOR  WATCHING</a:t>
            </a:r>
            <a:endPar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endParaRPr>
          </a:p>
        </p:txBody>
      </p:sp>
      <p:sp>
        <p:nvSpPr>
          <p:cNvPr id="8" name="文本框 7"/>
          <p:cNvSpPr txBox="1"/>
          <p:nvPr/>
        </p:nvSpPr>
        <p:spPr>
          <a:xfrm>
            <a:off x="4407535" y="6135370"/>
            <a:ext cx="3375660" cy="306705"/>
          </a:xfrm>
          <a:prstGeom prst="rect">
            <a:avLst/>
          </a:prstGeom>
          <a:noFill/>
        </p:spPr>
        <p:txBody>
          <a:bodyPr wrap="square" rtlCol="0">
            <a:spAutoFit/>
          </a:bodyPr>
          <a:p>
            <a:pPr algn="ctr"/>
            <a:r>
              <a:rPr lang="zh-CN" altLang="en-US" sz="1400">
                <a:solidFill>
                  <a:srgbClr val="0F2E3E"/>
                </a:solidFill>
                <a:latin typeface="思源黑体旧字形 Normal" panose="020B0400000000000000" charset="-128"/>
                <a:ea typeface="思源黑体旧字形 Normal" panose="020B0400000000000000" charset="-128"/>
              </a:rPr>
              <a:t>东北大学佛山研究生院    人事组织部</a:t>
            </a:r>
            <a:endParaRPr lang="en-US" altLang="zh-CN" sz="1400">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078095" y="803910"/>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2" name="文本框 1"/>
          <p:cNvSpPr txBox="1"/>
          <p:nvPr/>
        </p:nvSpPr>
        <p:spPr>
          <a:xfrm>
            <a:off x="5177790" y="1590675"/>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6" name="组合 5"/>
          <p:cNvGrpSpPr/>
          <p:nvPr/>
        </p:nvGrpSpPr>
        <p:grpSpPr>
          <a:xfrm>
            <a:off x="1849755" y="3505200"/>
            <a:ext cx="3529330" cy="690245"/>
            <a:chOff x="3210" y="4136"/>
            <a:chExt cx="5558" cy="1087"/>
          </a:xfrm>
        </p:grpSpPr>
        <p:sp>
          <p:nvSpPr>
            <p:cNvPr id="8" name="文本框 7"/>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a:solidFill>
                    <a:srgbClr val="0F2E3E"/>
                  </a:solidFill>
                  <a:latin typeface="思源黑体旧字形 Normal" panose="020B0400000000000000" charset="-128"/>
                  <a:ea typeface="思源黑体旧字形 Normal" panose="020B0400000000000000" charset="-128"/>
                </a:rPr>
                <a:t>政策解读</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10" name="组合 9"/>
            <p:cNvGrpSpPr/>
            <p:nvPr/>
          </p:nvGrpSpPr>
          <p:grpSpPr>
            <a:xfrm>
              <a:off x="3210" y="4173"/>
              <a:ext cx="1050" cy="1050"/>
              <a:chOff x="3210" y="4173"/>
              <a:chExt cx="1050" cy="1050"/>
            </a:xfrm>
          </p:grpSpPr>
          <p:sp>
            <p:nvSpPr>
              <p:cNvPr id="29" name="菱形 28"/>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30" name="文本框 29"/>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01</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31" name="菱形 30"/>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38" name="文本框 37"/>
          <p:cNvSpPr txBox="1"/>
          <p:nvPr/>
        </p:nvSpPr>
        <p:spPr>
          <a:xfrm>
            <a:off x="50603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39" name="文本框 38"/>
          <p:cNvSpPr txBox="1"/>
          <p:nvPr/>
        </p:nvSpPr>
        <p:spPr>
          <a:xfrm>
            <a:off x="51600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sp>
        <p:nvSpPr>
          <p:cNvPr id="47" name="文本框 46"/>
          <p:cNvSpPr txBox="1"/>
          <p:nvPr/>
        </p:nvSpPr>
        <p:spPr>
          <a:xfrm>
            <a:off x="50476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49" name="文本框 48"/>
          <p:cNvSpPr txBox="1"/>
          <p:nvPr/>
        </p:nvSpPr>
        <p:spPr>
          <a:xfrm>
            <a:off x="51473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50" name="组合 49"/>
          <p:cNvGrpSpPr/>
          <p:nvPr/>
        </p:nvGrpSpPr>
        <p:grpSpPr>
          <a:xfrm>
            <a:off x="7607300" y="3509010"/>
            <a:ext cx="3529330" cy="690245"/>
            <a:chOff x="3210" y="4136"/>
            <a:chExt cx="5558" cy="1087"/>
          </a:xfrm>
        </p:grpSpPr>
        <p:sp>
          <p:nvSpPr>
            <p:cNvPr id="52" name="文本框 51"/>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a:solidFill>
                    <a:srgbClr val="0F2E3E"/>
                  </a:solidFill>
                  <a:latin typeface="思源黑体旧字形 Normal" panose="020B0400000000000000" charset="-128"/>
                  <a:ea typeface="思源黑体旧字形 Normal" panose="020B0400000000000000" charset="-128"/>
                </a:rPr>
                <a:t>申报指引</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53" name="组合 52"/>
            <p:cNvGrpSpPr/>
            <p:nvPr/>
          </p:nvGrpSpPr>
          <p:grpSpPr>
            <a:xfrm>
              <a:off x="3210" y="4173"/>
              <a:ext cx="1050" cy="1050"/>
              <a:chOff x="3210" y="4173"/>
              <a:chExt cx="1050" cy="1050"/>
            </a:xfrm>
          </p:grpSpPr>
          <p:sp>
            <p:nvSpPr>
              <p:cNvPr id="54" name="菱形 53"/>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55" name="文本框 54"/>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02</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56" name="菱形 55"/>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63" name="文本框 62"/>
          <p:cNvSpPr txBox="1"/>
          <p:nvPr/>
        </p:nvSpPr>
        <p:spPr>
          <a:xfrm>
            <a:off x="5039360" y="78676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64" name="文本框 63"/>
          <p:cNvSpPr txBox="1"/>
          <p:nvPr/>
        </p:nvSpPr>
        <p:spPr>
          <a:xfrm>
            <a:off x="5139055" y="157353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sym typeface="+mn-ea"/>
              </a:rPr>
              <a:t>一、政策解读</a:t>
            </a:r>
            <a:r>
              <a:rPr lang="en-US" altLang="zh-CN" sz="2400">
                <a:solidFill>
                  <a:srgbClr val="1B516D"/>
                </a:solidFill>
                <a:latin typeface="思源黑体旧字形 Normal" panose="020B0400000000000000" charset="-128"/>
                <a:ea typeface="思源黑体旧字形 Normal" panose="020B0400000000000000" charset="-128"/>
                <a:cs typeface="+mn-cs"/>
                <a:sym typeface="+mn-ea"/>
              </a:rPr>
              <a:t>—</a:t>
            </a:r>
            <a:r>
              <a:rPr lang="zh-CN" altLang="en-US" sz="2400">
                <a:solidFill>
                  <a:srgbClr val="1B516D"/>
                </a:solidFill>
                <a:latin typeface="思源黑体旧字形 Normal" panose="020B0400000000000000" charset="-128"/>
                <a:ea typeface="思源黑体旧字形 Normal" panose="020B0400000000000000" charset="-128"/>
                <a:cs typeface="+mn-cs"/>
              </a:rPr>
              <a:t>人才标准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4079240"/>
          </a:xfrm>
          <a:prstGeom prst="rect">
            <a:avLst/>
          </a:prstGeom>
        </p:spPr>
        <p:txBody>
          <a:bodyPr vert="horz" wrap="square" lIns="0" tIns="149860" rIns="0" bIns="0" rtlCol="0">
            <a:spAutoFit/>
          </a:bodyPr>
          <a:p>
            <a:pPr marL="12700">
              <a:lnSpc>
                <a:spcPct val="100000"/>
              </a:lnSpc>
              <a:spcBef>
                <a:spcPts val="1180"/>
              </a:spcBef>
            </a:pPr>
            <a:r>
              <a:rPr lang="zh-CN" altLang="en-US" sz="1800">
                <a:solidFill>
                  <a:srgbClr val="1B516D"/>
                </a:solidFill>
                <a:latin typeface="思源黑体旧字形 Normal" panose="020B0400000000000000" charset="-128"/>
                <a:ea typeface="思源黑体旧字形 Normal" panose="020B0400000000000000" charset="-128"/>
              </a:rPr>
              <a:t>本实施细则适用于在佛山市行政区域内工商行政管理部门登记的</a:t>
            </a:r>
            <a:r>
              <a:rPr lang="zh-CN" altLang="en-US" sz="1800">
                <a:solidFill>
                  <a:srgbClr val="FF0000"/>
                </a:solidFill>
                <a:latin typeface="思源黑体旧字形 Normal" panose="020B0400000000000000" charset="-128"/>
                <a:ea typeface="思源黑体旧字形 Normal" panose="020B0400000000000000" charset="-128"/>
              </a:rPr>
              <a:t>企业</a:t>
            </a:r>
            <a:r>
              <a:rPr lang="zh-CN" altLang="en-US" sz="1800">
                <a:solidFill>
                  <a:srgbClr val="1B516D"/>
                </a:solidFill>
                <a:latin typeface="思源黑体旧字形 Normal" panose="020B0400000000000000" charset="-128"/>
                <a:ea typeface="思源黑体旧字形 Normal" panose="020B0400000000000000" charset="-128"/>
              </a:rPr>
              <a:t>和编制部门登记的事业单位</a:t>
            </a:r>
            <a:r>
              <a:rPr lang="zh-CN" altLang="en-US" sz="1800">
                <a:solidFill>
                  <a:srgbClr val="FF0000"/>
                </a:solidFill>
                <a:latin typeface="思源黑体旧字形 Normal" panose="020B0400000000000000" charset="-128"/>
                <a:ea typeface="思源黑体旧字形 Normal" panose="020B0400000000000000" charset="-128"/>
              </a:rPr>
              <a:t>全职新引进且办理人才引进手续的中初级人</a:t>
            </a:r>
            <a:r>
              <a:rPr lang="zh-CN" altLang="en-US" sz="1800">
                <a:solidFill>
                  <a:srgbClr val="1B516D"/>
                </a:solidFill>
                <a:latin typeface="思源黑体旧字形 Normal" panose="020B0400000000000000" charset="-128"/>
                <a:ea typeface="思源黑体旧字形 Normal" panose="020B0400000000000000" charset="-128"/>
              </a:rPr>
              <a:t>才（不含参照公务员法管理事业单位、公益一类事业单位在编人员）租房补贴的</a:t>
            </a:r>
            <a:r>
              <a:rPr lang="zh-CN" altLang="en-US" sz="1800">
                <a:solidFill>
                  <a:srgbClr val="FF0000"/>
                </a:solidFill>
                <a:latin typeface="思源黑体旧字形 Normal" panose="020B0400000000000000" charset="-128"/>
                <a:ea typeface="思源黑体旧字形 Normal" panose="020B0400000000000000" charset="-128"/>
              </a:rPr>
              <a:t>申请、审核、发放和监督管理</a:t>
            </a:r>
            <a:r>
              <a:rPr lang="zh-CN" altLang="en-US" sz="1800">
                <a:solidFill>
                  <a:srgbClr val="1B516D"/>
                </a:solidFill>
                <a:latin typeface="思源黑体旧字形 Normal" panose="020B0400000000000000" charset="-128"/>
                <a:ea typeface="思源黑体旧字形 Normal" panose="020B0400000000000000" charset="-128"/>
              </a:rPr>
              <a:t>。民办非企业等用人单位参照本实施细则执行。“中初级人才”是符合以下其中之一条件的人才：中级职称专业技术人才；高级技师；具有硕士学位；具有本科学历。</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a:lnSpc>
                <a:spcPct val="100000"/>
              </a:lnSpc>
              <a:spcBef>
                <a:spcPts val="1180"/>
              </a:spcBef>
            </a:pPr>
            <a:r>
              <a:rPr lang="zh-CN" altLang="en-US" sz="1800">
                <a:solidFill>
                  <a:srgbClr val="1B516D"/>
                </a:solidFill>
                <a:latin typeface="思源黑体旧字形 Normal" panose="020B0400000000000000" charset="-128"/>
                <a:ea typeface="思源黑体旧字形 Normal" panose="020B0400000000000000" charset="-128"/>
              </a:rPr>
              <a:t>“全职新引进且办理人才引进手续”是指符合以下条件之一：</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a:lnSpc>
                <a:spcPct val="100000"/>
              </a:lnSpc>
              <a:spcBef>
                <a:spcPts val="1180"/>
              </a:spcBef>
            </a:pPr>
            <a:r>
              <a:rPr lang="zh-CN" altLang="en-US" sz="1800">
                <a:solidFill>
                  <a:srgbClr val="1B516D"/>
                </a:solidFill>
                <a:latin typeface="思源黑体旧字形 Normal" panose="020B0400000000000000" charset="-128"/>
                <a:ea typeface="思源黑体旧字形 Normal" panose="020B0400000000000000" charset="-128"/>
              </a:rPr>
              <a:t>（一）经佛山市党委、政府人才部门办理市外调动（引进）手续，与佛山市用人单位签订2年及以上劳动合同或聘用合同，社会保险关系在佛山市。</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a:lnSpc>
                <a:spcPct val="100000"/>
              </a:lnSpc>
              <a:spcBef>
                <a:spcPts val="1180"/>
              </a:spcBef>
            </a:pPr>
            <a:r>
              <a:rPr lang="zh-CN" altLang="en-US" sz="1800">
                <a:solidFill>
                  <a:srgbClr val="1B516D"/>
                </a:solidFill>
                <a:latin typeface="思源黑体旧字形 Normal" panose="020B0400000000000000" charset="-128"/>
                <a:ea typeface="思源黑体旧字形 Normal" panose="020B0400000000000000" charset="-128"/>
              </a:rPr>
              <a:t>（二）从市外引进的高级技师与佛山市用人单位签订2年及以上劳动合同或聘用合同，首次在佛山市参加社会保险。</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a:lnSpc>
                <a:spcPct val="100000"/>
              </a:lnSpc>
              <a:spcBef>
                <a:spcPts val="1180"/>
              </a:spcBef>
            </a:pPr>
            <a:r>
              <a:rPr lang="zh-CN" altLang="en-US" sz="1800">
                <a:solidFill>
                  <a:srgbClr val="1B516D"/>
                </a:solidFill>
                <a:latin typeface="思源黑体旧字形 Normal" panose="020B0400000000000000" charset="-128"/>
                <a:ea typeface="思源黑体旧字形 Normal" panose="020B0400000000000000" charset="-128"/>
              </a:rPr>
              <a:t>（三）经佛山市党委、政府人才部门办理外市生源高校毕业生就业报到手续，与佛山市用人单位签订2年及以上劳动合同或聘用合同，社会保险关系在佛山市。</a:t>
            </a:r>
            <a:endParaRPr lang="zh-CN" altLang="en-US"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政策解读</a:t>
            </a:r>
            <a:r>
              <a:rPr lang="en-US" altLang="zh-CN" sz="2400">
                <a:solidFill>
                  <a:srgbClr val="1B516D"/>
                </a:solidFill>
                <a:latin typeface="思源黑体旧字形 Normal" panose="020B0400000000000000" charset="-128"/>
                <a:ea typeface="思源黑体旧字形 Normal" panose="020B0400000000000000" charset="-128"/>
                <a:cs typeface="+mn-cs"/>
              </a:rPr>
              <a:t>—</a:t>
            </a:r>
            <a:r>
              <a:rPr lang="zh-CN" altLang="en-US" sz="2400">
                <a:solidFill>
                  <a:srgbClr val="1B516D"/>
                </a:solidFill>
                <a:latin typeface="思源黑体旧字形 Normal" panose="020B0400000000000000" charset="-128"/>
                <a:ea typeface="思源黑体旧字形 Normal" panose="020B0400000000000000" charset="-128"/>
                <a:cs typeface="+mn-cs"/>
              </a:rPr>
              <a:t>人才标准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4178935"/>
          </a:xfrm>
          <a:prstGeom prst="rect">
            <a:avLst/>
          </a:prstGeom>
        </p:spPr>
        <p:txBody>
          <a:bodyPr vert="horz" wrap="square" lIns="0" tIns="149860" rIns="0" bIns="0" rtlCol="0">
            <a:spAutoFit/>
          </a:bodyPr>
          <a:p>
            <a:pPr marL="12700" fontAlgn="auto">
              <a:lnSpc>
                <a:spcPct val="150000"/>
              </a:lnSpc>
              <a:spcBef>
                <a:spcPts val="1100"/>
              </a:spcBef>
            </a:pPr>
            <a:r>
              <a:rPr lang="zh-CN" altLang="en-US" sz="1800">
                <a:solidFill>
                  <a:srgbClr val="FF0000"/>
                </a:solidFill>
                <a:latin typeface="思源黑体旧字形 Normal" panose="020B0400000000000000" charset="-128"/>
                <a:ea typeface="思源黑体旧字形 Normal" panose="020B0400000000000000" charset="-128"/>
              </a:rPr>
              <a:t>以下全部内容均满足的可以申请：</a:t>
            </a:r>
            <a:endParaRPr lang="zh-CN" altLang="en-US" sz="1800">
              <a:solidFill>
                <a:srgbClr val="FF0000"/>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latin typeface="思源黑体旧字形 Normal" panose="020B0400000000000000" charset="-128"/>
                <a:ea typeface="思源黑体旧字形 Normal" panose="020B0400000000000000" charset="-128"/>
              </a:rPr>
              <a:t>1</a:t>
            </a:r>
            <a:r>
              <a:rPr lang="en-US" altLang="zh-CN" sz="1800">
                <a:latin typeface="思源黑体旧字形 Normal" panose="020B0400000000000000" charset="-128"/>
                <a:ea typeface="思源黑体旧字形 Normal" panose="020B0400000000000000" charset="-128"/>
              </a:rPr>
              <a:t>.</a:t>
            </a:r>
            <a:r>
              <a:rPr lang="zh-CN" altLang="en-US" sz="1800">
                <a:latin typeface="思源黑体旧字形 Normal" panose="020B0400000000000000" charset="-128"/>
                <a:ea typeface="思源黑体旧字形 Normal" panose="020B0400000000000000" charset="-128"/>
              </a:rPr>
              <a:t>签订劳动合同时已具有中级专业技术资格、高级技师职业资格、全日制硕士学位、全日制本科学历（</a:t>
            </a:r>
            <a:r>
              <a:rPr lang="zh-CN" altLang="en-US" sz="1800">
                <a:solidFill>
                  <a:srgbClr val="FF0000"/>
                </a:solidFill>
                <a:latin typeface="思源黑体旧字形 Normal" panose="020B0400000000000000" charset="-128"/>
                <a:ea typeface="思源黑体旧字形 Normal" panose="020B0400000000000000" charset="-128"/>
              </a:rPr>
              <a:t>四者之一</a:t>
            </a:r>
            <a:r>
              <a:rPr lang="zh-CN" altLang="en-US" sz="1800">
                <a:latin typeface="思源黑体旧字形 Normal" panose="020B0400000000000000" charset="-128"/>
                <a:ea typeface="思源黑体旧字形 Normal" panose="020B0400000000000000" charset="-128"/>
              </a:rPr>
              <a:t>）。</a:t>
            </a:r>
            <a:endParaRPr lang="zh-CN" altLang="en-US" sz="1800">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latin typeface="思源黑体旧字形 Normal" panose="020B0400000000000000" charset="-128"/>
                <a:ea typeface="思源黑体旧字形 Normal" panose="020B0400000000000000" charset="-128"/>
              </a:rPr>
              <a:t>2</a:t>
            </a:r>
            <a:r>
              <a:rPr lang="en-US" altLang="zh-CN" sz="1800">
                <a:latin typeface="思源黑体旧字形 Normal" panose="020B0400000000000000" charset="-128"/>
                <a:ea typeface="思源黑体旧字形 Normal" panose="020B0400000000000000" charset="-128"/>
              </a:rPr>
              <a:t>.</a:t>
            </a:r>
            <a:r>
              <a:rPr lang="zh-CN" altLang="en-US" sz="1800">
                <a:solidFill>
                  <a:srgbClr val="FF0000"/>
                </a:solidFill>
                <a:latin typeface="思源黑体旧字形 Normal" panose="020B0400000000000000" charset="-128"/>
                <a:ea typeface="思源黑体旧字形 Normal" panose="020B0400000000000000" charset="-128"/>
              </a:rPr>
              <a:t>同时满足：人事档案</a:t>
            </a:r>
            <a:r>
              <a:rPr lang="zh-CN" altLang="en-US" sz="1800">
                <a:latin typeface="思源黑体旧字形 Normal" panose="020B0400000000000000" charset="-128"/>
                <a:ea typeface="思源黑体旧字形 Normal" panose="020B0400000000000000" charset="-128"/>
              </a:rPr>
              <a:t>在2017年1月1日之后转移到佛山本市（高级技师除外）&amp;</a:t>
            </a:r>
            <a:r>
              <a:rPr lang="zh-CN" altLang="en-US" sz="1800">
                <a:solidFill>
                  <a:srgbClr val="FF0000"/>
                </a:solidFill>
                <a:latin typeface="思源黑体旧字形 Normal" panose="020B0400000000000000" charset="-128"/>
                <a:ea typeface="思源黑体旧字形 Normal" panose="020B0400000000000000" charset="-128"/>
              </a:rPr>
              <a:t>佛山市第一份劳动合同</a:t>
            </a:r>
            <a:r>
              <a:rPr lang="zh-CN" altLang="en-US" sz="1800">
                <a:latin typeface="思源黑体旧字形 Normal" panose="020B0400000000000000" charset="-128"/>
                <a:ea typeface="思源黑体旧字形 Normal" panose="020B0400000000000000" charset="-128"/>
              </a:rPr>
              <a:t>签署日期在2017年1月1日之后&amp;社会保险在2017年1月1日之后开始缴纳。</a:t>
            </a:r>
            <a:endParaRPr lang="zh-CN" altLang="en-US" sz="1800">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latin typeface="思源黑体旧字形 Normal" panose="020B0400000000000000" charset="-128"/>
                <a:ea typeface="思源黑体旧字形 Normal" panose="020B0400000000000000" charset="-128"/>
              </a:rPr>
              <a:t>3</a:t>
            </a:r>
            <a:r>
              <a:rPr lang="en-US" altLang="zh-CN" sz="1800">
                <a:latin typeface="思源黑体旧字形 Normal" panose="020B0400000000000000" charset="-128"/>
                <a:ea typeface="思源黑体旧字形 Normal" panose="020B0400000000000000" charset="-128"/>
              </a:rPr>
              <a:t>.</a:t>
            </a:r>
            <a:r>
              <a:rPr lang="zh-CN" altLang="en-US" sz="1800">
                <a:latin typeface="思源黑体旧字形 Normal" panose="020B0400000000000000" charset="-128"/>
                <a:ea typeface="思源黑体旧字形 Normal" panose="020B0400000000000000" charset="-128"/>
              </a:rPr>
              <a:t>与东北大学佛山研究生院</a:t>
            </a:r>
            <a:r>
              <a:rPr lang="zh-CN" altLang="en-US" sz="1800">
                <a:latin typeface="思源黑体旧字形 Normal" panose="020B0400000000000000" charset="-128"/>
                <a:ea typeface="思源黑体旧字形 Normal" panose="020B0400000000000000" charset="-128"/>
              </a:rPr>
              <a:t>签订佛山市法人主体的劳动合同，期限为</a:t>
            </a:r>
            <a:r>
              <a:rPr lang="zh-CN" altLang="en-US" sz="1800">
                <a:solidFill>
                  <a:srgbClr val="FF0000"/>
                </a:solidFill>
                <a:latin typeface="思源黑体旧字形 Normal" panose="020B0400000000000000" charset="-128"/>
                <a:ea typeface="思源黑体旧字形 Normal" panose="020B0400000000000000" charset="-128"/>
              </a:rPr>
              <a:t>2年及以上</a:t>
            </a:r>
            <a:r>
              <a:rPr lang="zh-CN" altLang="en-US" sz="1800">
                <a:latin typeface="思源黑体旧字形 Normal" panose="020B0400000000000000" charset="-128"/>
                <a:ea typeface="思源黑体旧字形 Normal" panose="020B0400000000000000" charset="-128"/>
              </a:rPr>
              <a:t>。</a:t>
            </a:r>
            <a:endParaRPr lang="zh-CN" altLang="en-US" sz="1800">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latin typeface="思源黑体旧字形 Normal" panose="020B0400000000000000" charset="-128"/>
                <a:ea typeface="思源黑体旧字形 Normal" panose="020B0400000000000000" charset="-128"/>
              </a:rPr>
              <a:t>4</a:t>
            </a:r>
            <a:r>
              <a:rPr lang="en-US" altLang="zh-CN" sz="1800">
                <a:latin typeface="思源黑体旧字形 Normal" panose="020B0400000000000000" charset="-128"/>
                <a:ea typeface="思源黑体旧字形 Normal" panose="020B0400000000000000" charset="-128"/>
              </a:rPr>
              <a:t>.</a:t>
            </a:r>
            <a:r>
              <a:rPr lang="zh-CN" altLang="en-US" sz="1800">
                <a:latin typeface="思源黑体旧字形 Normal" panose="020B0400000000000000" charset="-128"/>
                <a:ea typeface="思源黑体旧字形 Normal" panose="020B0400000000000000" charset="-128"/>
              </a:rPr>
              <a:t>在佛山缴纳社会保险同时已领取</a:t>
            </a:r>
            <a:r>
              <a:rPr lang="zh-CN" altLang="en-US" sz="1800">
                <a:solidFill>
                  <a:srgbClr val="FF0000"/>
                </a:solidFill>
                <a:latin typeface="思源黑体旧字形 Normal" panose="020B0400000000000000" charset="-128"/>
                <a:ea typeface="思源黑体旧字形 Normal" panose="020B0400000000000000" charset="-128"/>
              </a:rPr>
              <a:t>佛山市社会保障卡（即社保卡）</a:t>
            </a:r>
            <a:r>
              <a:rPr lang="zh-CN" altLang="en-US" sz="1800">
                <a:latin typeface="思源黑体旧字形 Normal" panose="020B0400000000000000" charset="-128"/>
                <a:ea typeface="思源黑体旧字形 Normal" panose="020B0400000000000000" charset="-128"/>
              </a:rPr>
              <a:t>。</a:t>
            </a:r>
            <a:endParaRPr lang="zh-CN" altLang="en-US" sz="1800">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latin typeface="思源黑体旧字形 Normal" panose="020B0400000000000000" charset="-128"/>
                <a:ea typeface="思源黑体旧字形 Normal" panose="020B0400000000000000" charset="-128"/>
              </a:rPr>
              <a:t>5</a:t>
            </a:r>
            <a:r>
              <a:rPr lang="en-US" altLang="zh-CN" sz="1800">
                <a:latin typeface="思源黑体旧字形 Normal" panose="020B0400000000000000" charset="-128"/>
                <a:ea typeface="思源黑体旧字形 Normal" panose="020B0400000000000000" charset="-128"/>
              </a:rPr>
              <a:t>.</a:t>
            </a:r>
            <a:r>
              <a:rPr lang="zh-CN" altLang="en-US" sz="1800">
                <a:latin typeface="思源黑体旧字形 Normal" panose="020B0400000000000000" charset="-128"/>
                <a:ea typeface="思源黑体旧字形 Normal" panose="020B0400000000000000" charset="-128"/>
              </a:rPr>
              <a:t>高级技师需</a:t>
            </a:r>
            <a:r>
              <a:rPr lang="zh-CN" altLang="en-US" sz="1800">
                <a:solidFill>
                  <a:srgbClr val="FF0000"/>
                </a:solidFill>
                <a:latin typeface="思源黑体旧字形 Normal" panose="020B0400000000000000" charset="-128"/>
                <a:ea typeface="思源黑体旧字形 Normal" panose="020B0400000000000000" charset="-128"/>
              </a:rPr>
              <a:t>首次</a:t>
            </a:r>
            <a:r>
              <a:rPr lang="zh-CN" altLang="en-US" sz="1800">
                <a:latin typeface="思源黑体旧字形 Normal" panose="020B0400000000000000" charset="-128"/>
                <a:ea typeface="思源黑体旧字形 Normal" panose="020B0400000000000000" charset="-128"/>
              </a:rPr>
              <a:t>在佛山市参加社会保险。</a:t>
            </a:r>
            <a:endParaRPr lang="zh-CN" altLang="en-US" sz="1800">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sym typeface="+mn-ea"/>
              </a:rPr>
              <a:t>一、政策解读</a:t>
            </a:r>
            <a:r>
              <a:rPr lang="en-US" altLang="zh-CN" sz="2400">
                <a:solidFill>
                  <a:srgbClr val="1B516D"/>
                </a:solidFill>
                <a:latin typeface="思源黑体旧字形 Normal" panose="020B0400000000000000" charset="-128"/>
                <a:ea typeface="思源黑体旧字形 Normal" panose="020B0400000000000000" charset="-128"/>
                <a:cs typeface="+mn-cs"/>
                <a:sym typeface="+mn-ea"/>
              </a:rPr>
              <a:t>—</a:t>
            </a:r>
            <a:r>
              <a:rPr lang="zh-CN" altLang="en-US" sz="2400">
                <a:solidFill>
                  <a:srgbClr val="1B516D"/>
                </a:solidFill>
                <a:latin typeface="思源黑体旧字形 Normal" panose="020B0400000000000000" charset="-128"/>
                <a:ea typeface="思源黑体旧字形 Normal" panose="020B0400000000000000" charset="-128"/>
                <a:cs typeface="+mn-cs"/>
              </a:rPr>
              <a:t>人才标准</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3904615"/>
          </a:xfrm>
          <a:prstGeom prst="rect">
            <a:avLst/>
          </a:prstGeom>
        </p:spPr>
        <p:txBody>
          <a:bodyPr vert="horz" wrap="square" lIns="0" tIns="149860" rIns="0" bIns="0" rtlCol="0">
            <a:spAutoFit/>
          </a:bodyPr>
          <a:p>
            <a:pPr marL="12700" fontAlgn="auto">
              <a:lnSpc>
                <a:spcPct val="150000"/>
              </a:lnSpc>
              <a:spcBef>
                <a:spcPts val="1100"/>
              </a:spcBef>
            </a:pPr>
            <a:r>
              <a:rPr lang="zh-CN" altLang="en-US" sz="1800">
                <a:solidFill>
                  <a:srgbClr val="FF0000"/>
                </a:solidFill>
                <a:latin typeface="思源黑体旧字形 Normal" panose="020B0400000000000000" charset="-128"/>
                <a:ea typeface="思源黑体旧字形 Normal" panose="020B0400000000000000" charset="-128"/>
              </a:rPr>
              <a:t>以下内容符合任意一条则不能申请：</a:t>
            </a:r>
            <a:endParaRPr lang="zh-CN" altLang="en-US" sz="1800">
              <a:solidFill>
                <a:srgbClr val="FF0000"/>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1.在佛山本地参加高考的人员。</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2.已享受佛山市出台的安家补贴、租房补贴等政策待遇的人员（含顺德高层次人才安居补贴）。</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3.没有取得佛山市社保卡的人员。</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4.2017年1月1日前入职的所有人员</a:t>
            </a:r>
            <a:r>
              <a:rPr lang="zh-CN" altLang="en-US" sz="1800">
                <a:solidFill>
                  <a:srgbClr val="FF0000"/>
                </a:solidFill>
                <a:latin typeface="思源黑体旧字形 Normal" panose="020B0400000000000000" charset="-128"/>
                <a:ea typeface="思源黑体旧字形 Normal" panose="020B0400000000000000" charset="-128"/>
              </a:rPr>
              <a:t>（即2017年前有在佛山地区参保或纳税记录的人员）</a:t>
            </a:r>
            <a:r>
              <a:rPr lang="zh-CN" altLang="en-US" sz="1800">
                <a:solidFill>
                  <a:srgbClr val="1B516D"/>
                </a:solidFill>
                <a:latin typeface="思源黑体旧字形 Normal" panose="020B0400000000000000" charset="-128"/>
                <a:ea typeface="思源黑体旧字形 Normal" panose="020B0400000000000000" charset="-128"/>
              </a:rPr>
              <a:t>。</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5.2017年1月1日之后入职但社保缴纳地不在佛山市的人员。 </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6.2017年1月1日之后入职但人事档案不在佛山市的人员。</a:t>
            </a:r>
            <a:endParaRPr lang="zh-CN" altLang="en-US"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sym typeface="+mn-ea"/>
              </a:rPr>
              <a:t>一、政策解读</a:t>
            </a:r>
            <a:r>
              <a:rPr lang="en-US" altLang="zh-CN" sz="2400">
                <a:solidFill>
                  <a:srgbClr val="1B516D"/>
                </a:solidFill>
                <a:latin typeface="思源黑体旧字形 Normal" panose="020B0400000000000000" charset="-128"/>
                <a:ea typeface="思源黑体旧字形 Normal" panose="020B0400000000000000" charset="-128"/>
                <a:cs typeface="+mn-cs"/>
                <a:sym typeface="+mn-ea"/>
              </a:rPr>
              <a:t>—</a:t>
            </a:r>
            <a:r>
              <a:rPr lang="zh-CN" altLang="en-US" sz="2400">
                <a:solidFill>
                  <a:srgbClr val="1B516D"/>
                </a:solidFill>
                <a:latin typeface="思源黑体旧字形 Normal" panose="020B0400000000000000" charset="-128"/>
                <a:ea typeface="思源黑体旧字形 Normal" panose="020B0400000000000000" charset="-128"/>
                <a:cs typeface="+mn-cs"/>
              </a:rPr>
              <a:t>补贴发放标准</a:t>
            </a:r>
            <a:endParaRPr lang="en-US" altLang="zh-CN"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4178935"/>
          </a:xfrm>
          <a:prstGeom prst="rect">
            <a:avLst/>
          </a:prstGeom>
        </p:spPr>
        <p:txBody>
          <a:bodyPr vert="horz" wrap="square" lIns="0" tIns="149860" rIns="0" bIns="0" rtlCol="0">
            <a:spAutoFit/>
          </a:bodyPr>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新引进中初级人才租房补贴按以下要求发放：</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（一）新引进中初级人才租房补贴发放标准为：中级职称专业技术人才、高级技师及具有硕士学位的人才每人每月750元，具有本科学历的人才每人每月500元，发放期限不超过36个月。</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（二）在</a:t>
            </a:r>
            <a:r>
              <a:rPr lang="zh-CN" altLang="en-US" sz="1800">
                <a:solidFill>
                  <a:srgbClr val="FF0000"/>
                </a:solidFill>
                <a:latin typeface="思源黑体旧字形 Normal" panose="020B0400000000000000" charset="-128"/>
                <a:ea typeface="思源黑体旧字形 Normal" panose="020B0400000000000000" charset="-128"/>
              </a:rPr>
              <a:t>公示结束后的次</a:t>
            </a:r>
            <a:r>
              <a:rPr lang="zh-CN" altLang="en-US" sz="1800">
                <a:solidFill>
                  <a:srgbClr val="1B516D"/>
                </a:solidFill>
                <a:latin typeface="思源黑体旧字形 Normal" panose="020B0400000000000000" charset="-128"/>
                <a:ea typeface="思源黑体旧字形 Normal" panose="020B0400000000000000" charset="-128"/>
              </a:rPr>
              <a:t>月起计发租房补贴。</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（三）每年</a:t>
            </a:r>
            <a:r>
              <a:rPr lang="zh-CN" altLang="en-US" sz="1800">
                <a:solidFill>
                  <a:srgbClr val="FF0000"/>
                </a:solidFill>
                <a:latin typeface="思源黑体旧字形 Normal" panose="020B0400000000000000" charset="-128"/>
                <a:ea typeface="思源黑体旧字形 Normal" panose="020B0400000000000000" charset="-128"/>
              </a:rPr>
              <a:t>9月</a:t>
            </a:r>
            <a:r>
              <a:rPr lang="zh-CN" altLang="en-US" sz="1800">
                <a:solidFill>
                  <a:srgbClr val="1B516D"/>
                </a:solidFill>
                <a:latin typeface="思源黑体旧字形 Normal" panose="020B0400000000000000" charset="-128"/>
                <a:ea typeface="思源黑体旧字形 Normal" panose="020B0400000000000000" charset="-128"/>
              </a:rPr>
              <a:t>集中发放租房补贴，发放计算期限</a:t>
            </a:r>
            <a:r>
              <a:rPr lang="zh-CN" altLang="en-US" sz="1800">
                <a:solidFill>
                  <a:srgbClr val="FF0000"/>
                </a:solidFill>
                <a:latin typeface="思源黑体旧字形 Normal" panose="020B0400000000000000" charset="-128"/>
                <a:ea typeface="思源黑体旧字形 Normal" panose="020B0400000000000000" charset="-128"/>
              </a:rPr>
              <a:t>从上年度9月至本年度8</a:t>
            </a:r>
            <a:r>
              <a:rPr lang="zh-CN" altLang="en-US" sz="1800">
                <a:solidFill>
                  <a:srgbClr val="1B516D"/>
                </a:solidFill>
                <a:latin typeface="思源黑体旧字形 Normal" panose="020B0400000000000000" charset="-128"/>
                <a:ea typeface="思源黑体旧字形 Normal" panose="020B0400000000000000" charset="-128"/>
              </a:rPr>
              <a:t>月。</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（四）租房补贴发放至申请人</a:t>
            </a:r>
            <a:r>
              <a:rPr lang="zh-CN" altLang="en-US" sz="1800">
                <a:solidFill>
                  <a:srgbClr val="FF0000"/>
                </a:solidFill>
                <a:latin typeface="思源黑体旧字形 Normal" panose="020B0400000000000000" charset="-128"/>
                <a:ea typeface="思源黑体旧字形 Normal" panose="020B0400000000000000" charset="-128"/>
              </a:rPr>
              <a:t>社会保障卡金融账</a:t>
            </a:r>
            <a:r>
              <a:rPr lang="zh-CN" altLang="en-US" sz="1800">
                <a:solidFill>
                  <a:srgbClr val="1B516D"/>
                </a:solidFill>
                <a:latin typeface="思源黑体旧字形 Normal" panose="020B0400000000000000" charset="-128"/>
                <a:ea typeface="思源黑体旧字形 Normal" panose="020B0400000000000000" charset="-128"/>
              </a:rPr>
              <a:t>户。 </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100"/>
              </a:spcBef>
            </a:pPr>
            <a:r>
              <a:rPr lang="zh-CN" altLang="en-US" sz="1800">
                <a:solidFill>
                  <a:srgbClr val="1B516D"/>
                </a:solidFill>
                <a:latin typeface="思源黑体旧字形 Normal" panose="020B0400000000000000" charset="-128"/>
                <a:ea typeface="思源黑体旧字形 Normal" panose="020B0400000000000000" charset="-128"/>
              </a:rPr>
              <a:t>（五）续发补贴资格复核。租房补贴发放的次年8月10日前，申请人须再次提交新引进中初级人才租房补贴申请表（用人单位变更的另提交新劳动合同或聘用合同）。</a:t>
            </a:r>
            <a:endParaRPr lang="zh-CN" altLang="en-US"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一、</a:t>
            </a:r>
            <a:r>
              <a:rPr lang="zh-CN" altLang="en-US" sz="2400">
                <a:solidFill>
                  <a:srgbClr val="1B516D"/>
                </a:solidFill>
                <a:latin typeface="思源黑体旧字形 Normal" panose="020B0400000000000000" charset="-128"/>
                <a:ea typeface="思源黑体旧字形 Normal" panose="020B0400000000000000" charset="-128"/>
                <a:cs typeface="+mn-cs"/>
              </a:rPr>
              <a:t>政策解读</a:t>
            </a:r>
            <a:r>
              <a:rPr lang="en-US" altLang="zh-CN" sz="2400">
                <a:solidFill>
                  <a:srgbClr val="1B516D"/>
                </a:solidFill>
                <a:latin typeface="思源黑体旧字形 Normal" panose="020B0400000000000000" charset="-128"/>
                <a:ea typeface="思源黑体旧字形 Normal" panose="020B0400000000000000" charset="-128"/>
                <a:cs typeface="+mn-cs"/>
              </a:rPr>
              <a:t>—</a:t>
            </a:r>
            <a:r>
              <a:rPr lang="zh-CN" altLang="en-US" sz="2400">
                <a:solidFill>
                  <a:srgbClr val="1B516D"/>
                </a:solidFill>
                <a:latin typeface="思源黑体旧字形 Normal" panose="020B0400000000000000" charset="-128"/>
                <a:ea typeface="思源黑体旧字形 Normal" panose="020B0400000000000000" charset="-128"/>
                <a:cs typeface="+mn-cs"/>
              </a:rPr>
              <a:t>补贴发放标准</a:t>
            </a:r>
            <a:endParaRPr lang="en-US" altLang="zh-CN"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3699510"/>
          </a:xfrm>
          <a:prstGeom prst="rect">
            <a:avLst/>
          </a:prstGeom>
        </p:spPr>
        <p:txBody>
          <a:bodyPr vert="horz" wrap="square" lIns="0" tIns="149860" rIns="0" bIns="0" rtlCol="0">
            <a:spAutoFit/>
          </a:bodyPr>
          <a:p>
            <a:pPr marL="12700" fontAlgn="auto">
              <a:lnSpc>
                <a:spcPct val="150000"/>
              </a:lnSpc>
              <a:spcBef>
                <a:spcPts val="1000"/>
              </a:spcBef>
            </a:pPr>
            <a:r>
              <a:rPr lang="zh-CN" altLang="en-US" sz="1800">
                <a:solidFill>
                  <a:srgbClr val="FF0000"/>
                </a:solidFill>
                <a:latin typeface="思源黑体旧字形 Normal" panose="020B0400000000000000" charset="-128"/>
                <a:ea typeface="思源黑体旧字形 Normal" panose="020B0400000000000000" charset="-128"/>
              </a:rPr>
              <a:t>补贴发放标准解读：</a:t>
            </a:r>
            <a:endParaRPr lang="zh-CN" altLang="en-US" sz="1800">
              <a:solidFill>
                <a:srgbClr val="FF0000"/>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1</a:t>
            </a:r>
            <a:r>
              <a:rPr lang="en-US" altLang="zh-CN" sz="1800">
                <a:solidFill>
                  <a:srgbClr val="1B516D"/>
                </a:solidFill>
                <a:latin typeface="思源黑体旧字形 Normal" panose="020B0400000000000000" charset="-128"/>
                <a:ea typeface="思源黑体旧字形 Normal" panose="020B0400000000000000" charset="-128"/>
              </a:rPr>
              <a:t>.</a:t>
            </a:r>
            <a:r>
              <a:rPr lang="zh-CN" altLang="en-US" sz="1800">
                <a:solidFill>
                  <a:srgbClr val="1B516D"/>
                </a:solidFill>
                <a:latin typeface="思源黑体旧字形 Normal" panose="020B0400000000000000" charset="-128"/>
                <a:ea typeface="思源黑体旧字形 Normal" panose="020B0400000000000000" charset="-128"/>
              </a:rPr>
              <a:t>规定补贴发放周期：当年9月份至次年8月份，次年9月发放这一周期的补贴。</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2</a:t>
            </a:r>
            <a:r>
              <a:rPr lang="en-US" altLang="zh-CN" sz="1800">
                <a:solidFill>
                  <a:srgbClr val="1B516D"/>
                </a:solidFill>
                <a:latin typeface="思源黑体旧字形 Normal" panose="020B0400000000000000" charset="-128"/>
                <a:ea typeface="思源黑体旧字形 Normal" panose="020B0400000000000000" charset="-128"/>
              </a:rPr>
              <a:t>.</a:t>
            </a:r>
            <a:r>
              <a:rPr lang="zh-CN" altLang="en-US" sz="1800">
                <a:solidFill>
                  <a:srgbClr val="1B516D"/>
                </a:solidFill>
                <a:latin typeface="思源黑体旧字形 Normal" panose="020B0400000000000000" charset="-128"/>
                <a:ea typeface="思源黑体旧字形 Normal" panose="020B0400000000000000" charset="-128"/>
              </a:rPr>
              <a:t>实际发放补贴周期：个人申请成功次月开始计算发放月数，至次年8月为实际周期。</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3</a:t>
            </a:r>
            <a:r>
              <a:rPr lang="en-US" altLang="zh-CN" sz="1800">
                <a:solidFill>
                  <a:srgbClr val="1B516D"/>
                </a:solidFill>
                <a:latin typeface="思源黑体旧字形 Normal" panose="020B0400000000000000" charset="-128"/>
                <a:ea typeface="思源黑体旧字形 Normal" panose="020B0400000000000000" charset="-128"/>
              </a:rPr>
              <a:t>.</a:t>
            </a:r>
            <a:r>
              <a:rPr lang="zh-CN" altLang="en-US" sz="1800">
                <a:solidFill>
                  <a:srgbClr val="1B516D"/>
                </a:solidFill>
                <a:latin typeface="思源黑体旧字形 Normal" panose="020B0400000000000000" charset="-128"/>
                <a:ea typeface="思源黑体旧字形 Normal" panose="020B0400000000000000" charset="-128"/>
              </a:rPr>
              <a:t>若在一个发放周期中间发生离职，则全部取消补贴发放。若员工继续在佛山工作，则需另外提交相关证明。</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4</a:t>
            </a:r>
            <a:r>
              <a:rPr lang="en-US" altLang="zh-CN" sz="1800">
                <a:solidFill>
                  <a:srgbClr val="1B516D"/>
                </a:solidFill>
                <a:latin typeface="思源黑体旧字形 Normal" panose="020B0400000000000000" charset="-128"/>
                <a:ea typeface="思源黑体旧字形 Normal" panose="020B0400000000000000" charset="-128"/>
              </a:rPr>
              <a:t>.</a:t>
            </a:r>
            <a:r>
              <a:rPr lang="zh-CN" altLang="en-US" sz="1800">
                <a:solidFill>
                  <a:srgbClr val="1B516D"/>
                </a:solidFill>
                <a:latin typeface="思源黑体旧字形 Normal" panose="020B0400000000000000" charset="-128"/>
                <a:ea typeface="思源黑体旧字形 Normal" panose="020B0400000000000000" charset="-128"/>
              </a:rPr>
              <a:t>在佛山市已有房产的不影响该补贴申请。</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5</a:t>
            </a:r>
            <a:r>
              <a:rPr lang="en-US" altLang="zh-CN" sz="1800">
                <a:solidFill>
                  <a:srgbClr val="1B516D"/>
                </a:solidFill>
                <a:latin typeface="思源黑体旧字形 Normal" panose="020B0400000000000000" charset="-128"/>
                <a:ea typeface="思源黑体旧字形 Normal" panose="020B0400000000000000" charset="-128"/>
              </a:rPr>
              <a:t>.</a:t>
            </a:r>
            <a:r>
              <a:rPr lang="zh-CN" altLang="en-US" sz="1800">
                <a:solidFill>
                  <a:srgbClr val="1B516D"/>
                </a:solidFill>
                <a:latin typeface="思源黑体旧字形 Normal" panose="020B0400000000000000" charset="-128"/>
                <a:ea typeface="思源黑体旧字形 Normal" panose="020B0400000000000000" charset="-128"/>
              </a:rPr>
              <a:t>以上提到的“本市”均指佛山市（包含顺德区在内的5大城区）。</a:t>
            </a:r>
            <a:endParaRPr lang="zh-CN" altLang="en-US"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一、政策解读</a:t>
            </a:r>
            <a:r>
              <a:rPr lang="en-US" altLang="zh-CN" sz="2400">
                <a:solidFill>
                  <a:srgbClr val="1B516D"/>
                </a:solidFill>
                <a:latin typeface="思源黑体旧字形 Normal" panose="020B0400000000000000" charset="-128"/>
                <a:ea typeface="思源黑体旧字形 Normal" panose="020B0400000000000000" charset="-128"/>
                <a:cs typeface="+mn-cs"/>
              </a:rPr>
              <a:t>—</a:t>
            </a:r>
            <a:r>
              <a:rPr lang="zh-CN" altLang="en-US" sz="2400">
                <a:solidFill>
                  <a:srgbClr val="1B516D"/>
                </a:solidFill>
                <a:latin typeface="思源黑体旧字形 Normal" panose="020B0400000000000000" charset="-128"/>
                <a:ea typeface="思源黑体旧字形 Normal" panose="020B0400000000000000" charset="-128"/>
                <a:cs typeface="+mn-cs"/>
              </a:rPr>
              <a:t>停发情况</a:t>
            </a:r>
            <a:endParaRPr lang="zh-CN" altLang="en-US"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3283585"/>
          </a:xfrm>
          <a:prstGeom prst="rect">
            <a:avLst/>
          </a:prstGeom>
        </p:spPr>
        <p:txBody>
          <a:bodyPr vert="horz" wrap="square" lIns="0" tIns="149860" rIns="0" bIns="0" rtlCol="0">
            <a:spAutoFit/>
          </a:bodyPr>
          <a:p>
            <a:pPr marL="12700" fontAlgn="auto">
              <a:lnSpc>
                <a:spcPct val="150000"/>
              </a:lnSpc>
              <a:spcBef>
                <a:spcPts val="1000"/>
              </a:spcBef>
            </a:pPr>
            <a:r>
              <a:rPr lang="zh-CN" altLang="en-US" sz="1800">
                <a:solidFill>
                  <a:srgbClr val="1B516D"/>
                </a:solidFill>
                <a:latin typeface="思源黑体旧字形 Normal" panose="020B0400000000000000" charset="-128"/>
                <a:ea typeface="思源黑体旧字形 Normal" panose="020B0400000000000000" charset="-128"/>
              </a:rPr>
              <a:t>申请人有下列情形之一的，停止发放租房补贴：</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en-US" altLang="zh-CN" sz="1800">
                <a:solidFill>
                  <a:srgbClr val="1B516D"/>
                </a:solidFill>
                <a:latin typeface="思源黑体旧字形 Normal" panose="020B0400000000000000" charset="-128"/>
                <a:ea typeface="思源黑体旧字形 Normal" panose="020B0400000000000000" charset="-128"/>
              </a:rPr>
              <a:t>1.</a:t>
            </a:r>
            <a:r>
              <a:rPr lang="zh-CN" altLang="en-US" sz="1800">
                <a:solidFill>
                  <a:srgbClr val="1B516D"/>
                </a:solidFill>
                <a:latin typeface="思源黑体旧字形 Normal" panose="020B0400000000000000" charset="-128"/>
                <a:ea typeface="思源黑体旧字形 Normal" panose="020B0400000000000000" charset="-128"/>
              </a:rPr>
              <a:t>租房补贴已发放满36个月。</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en-US" altLang="zh-CN" sz="1800">
                <a:solidFill>
                  <a:srgbClr val="1B516D"/>
                </a:solidFill>
                <a:latin typeface="思源黑体旧字形 Normal" panose="020B0400000000000000" charset="-128"/>
                <a:ea typeface="思源黑体旧字形 Normal" panose="020B0400000000000000" charset="-128"/>
              </a:rPr>
              <a:t>2.</a:t>
            </a:r>
            <a:r>
              <a:rPr lang="zh-CN" altLang="en-US" sz="1800">
                <a:solidFill>
                  <a:srgbClr val="1B516D"/>
                </a:solidFill>
                <a:latin typeface="思源黑体旧字形 Normal" panose="020B0400000000000000" charset="-128"/>
                <a:ea typeface="思源黑体旧字形 Normal" panose="020B0400000000000000" charset="-128"/>
              </a:rPr>
              <a:t>到达法定退休年龄。</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en-US" altLang="zh-CN" sz="1800">
                <a:solidFill>
                  <a:srgbClr val="1B516D"/>
                </a:solidFill>
                <a:latin typeface="思源黑体旧字形 Normal" panose="020B0400000000000000" charset="-128"/>
                <a:ea typeface="思源黑体旧字形 Normal" panose="020B0400000000000000" charset="-128"/>
              </a:rPr>
              <a:t>3.</a:t>
            </a:r>
            <a:r>
              <a:rPr lang="zh-CN" altLang="en-US" sz="1800">
                <a:solidFill>
                  <a:srgbClr val="1B516D"/>
                </a:solidFill>
                <a:latin typeface="思源黑体旧字形 Normal" panose="020B0400000000000000" charset="-128"/>
                <a:ea typeface="思源黑体旧字形 Normal" panose="020B0400000000000000" charset="-128"/>
              </a:rPr>
              <a:t>在我市社会保险缴费中断6个月以上（非本人原因造成的除外）。</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en-US" altLang="zh-CN" sz="1800">
                <a:solidFill>
                  <a:srgbClr val="1B516D"/>
                </a:solidFill>
                <a:latin typeface="思源黑体旧字形 Normal" panose="020B0400000000000000" charset="-128"/>
                <a:ea typeface="思源黑体旧字形 Normal" panose="020B0400000000000000" charset="-128"/>
              </a:rPr>
              <a:t>4.</a:t>
            </a:r>
            <a:r>
              <a:rPr lang="zh-CN" altLang="en-US" sz="1800">
                <a:solidFill>
                  <a:srgbClr val="1B516D"/>
                </a:solidFill>
                <a:latin typeface="思源黑体旧字形 Normal" panose="020B0400000000000000" charset="-128"/>
                <a:ea typeface="思源黑体旧字形 Normal" panose="020B0400000000000000" charset="-128"/>
              </a:rPr>
              <a:t>未提交续发补贴资格复核证明材料。</a:t>
            </a:r>
            <a:endParaRPr lang="zh-CN" altLang="en-US"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lang="en-US" altLang="zh-CN" sz="1800">
                <a:solidFill>
                  <a:srgbClr val="1B516D"/>
                </a:solidFill>
                <a:latin typeface="思源黑体旧字形 Normal" panose="020B0400000000000000" charset="-128"/>
                <a:ea typeface="思源黑体旧字形 Normal" panose="020B0400000000000000" charset="-128"/>
              </a:rPr>
              <a:t>5.</a:t>
            </a:r>
            <a:r>
              <a:rPr lang="zh-CN" altLang="en-US" sz="1800">
                <a:solidFill>
                  <a:srgbClr val="1B516D"/>
                </a:solidFill>
                <a:latin typeface="思源黑体旧字形 Normal" panose="020B0400000000000000" charset="-128"/>
                <a:ea typeface="思源黑体旧字形 Normal" panose="020B0400000000000000" charset="-128"/>
              </a:rPr>
              <a:t>提供虚假失实材料或以其他不正当手段骗取租房补贴的。</a:t>
            </a:r>
            <a:endParaRPr lang="zh-CN" altLang="en-US"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object 6"/>
          <p:cNvSpPr txBox="1">
            <a:spLocks noGrp="1"/>
          </p:cNvSpPr>
          <p:nvPr/>
        </p:nvSpPr>
        <p:spPr>
          <a:xfrm>
            <a:off x="1178610" y="1289761"/>
            <a:ext cx="4661535" cy="382905"/>
          </a:xfrm>
          <a:prstGeom prst="rect">
            <a:avLst/>
          </a:prstGeom>
        </p:spPr>
        <p:txBody>
          <a:bodyPr vert="horz" wrap="square" lIns="0" tIns="13970" rIns="0" bIns="0" rtlCol="0">
            <a:spAutoFit/>
          </a:bodyPr>
          <a:lstStyle>
            <a:lvl1pPr>
              <a:defRPr sz="4800" b="1" i="0">
                <a:solidFill>
                  <a:schemeClr val="bg1"/>
                </a:solidFill>
                <a:latin typeface="微软雅黑" panose="020B0503020204020204" charset="-122"/>
                <a:ea typeface="+mj-ea"/>
                <a:cs typeface="微软雅黑" panose="020B0503020204020204" charset="-122"/>
              </a:defRPr>
            </a:lvl1pPr>
          </a:lstStyle>
          <a:p>
            <a:pPr marL="12700">
              <a:lnSpc>
                <a:spcPct val="100000"/>
              </a:lnSpc>
              <a:spcBef>
                <a:spcPts val="110"/>
              </a:spcBef>
            </a:pPr>
            <a:r>
              <a:rPr lang="zh-CN" altLang="en-US" sz="2400">
                <a:solidFill>
                  <a:srgbClr val="1B516D"/>
                </a:solidFill>
                <a:latin typeface="思源黑体旧字形 Normal" panose="020B0400000000000000" charset="-128"/>
                <a:ea typeface="思源黑体旧字形 Normal" panose="020B0400000000000000" charset="-128"/>
                <a:cs typeface="+mn-cs"/>
              </a:rPr>
              <a:t>二、申报指引</a:t>
            </a:r>
            <a:r>
              <a:rPr lang="en-US" altLang="zh-CN" sz="2400">
                <a:solidFill>
                  <a:srgbClr val="1B516D"/>
                </a:solidFill>
                <a:latin typeface="思源黑体旧字形 Normal" panose="020B0400000000000000" charset="-128"/>
                <a:ea typeface="思源黑体旧字形 Normal" panose="020B0400000000000000" charset="-128"/>
                <a:cs typeface="+mn-cs"/>
              </a:rPr>
              <a:t>—</a:t>
            </a:r>
            <a:r>
              <a:rPr lang="zh-CN" altLang="en-US" sz="2400">
                <a:solidFill>
                  <a:srgbClr val="1B516D"/>
                </a:solidFill>
                <a:latin typeface="思源黑体旧字形 Normal" panose="020B0400000000000000" charset="-128"/>
                <a:ea typeface="思源黑体旧字形 Normal" panose="020B0400000000000000" charset="-128"/>
                <a:cs typeface="+mn-cs"/>
              </a:rPr>
              <a:t>办理方式</a:t>
            </a:r>
            <a:endParaRPr lang="en-US" altLang="zh-CN" sz="2400">
              <a:solidFill>
                <a:srgbClr val="1B516D"/>
              </a:solidFill>
              <a:latin typeface="思源黑体旧字形 Normal" panose="020B0400000000000000" charset="-128"/>
              <a:ea typeface="思源黑体旧字形 Normal" panose="020B0400000000000000" charset="-128"/>
              <a:cs typeface="+mn-cs"/>
            </a:endParaRPr>
          </a:p>
        </p:txBody>
      </p:sp>
      <p:sp>
        <p:nvSpPr>
          <p:cNvPr id="7" name="object 7"/>
          <p:cNvSpPr txBox="1"/>
          <p:nvPr/>
        </p:nvSpPr>
        <p:spPr>
          <a:xfrm>
            <a:off x="542036" y="1930273"/>
            <a:ext cx="10085705" cy="3283585"/>
          </a:xfrm>
          <a:prstGeom prst="rect">
            <a:avLst/>
          </a:prstGeom>
        </p:spPr>
        <p:txBody>
          <a:bodyPr vert="horz" wrap="square" lIns="0" tIns="149860" rIns="0" bIns="0" rtlCol="0">
            <a:spAutoFit/>
          </a:bodyPr>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1.网上办理：</a:t>
            </a:r>
            <a:endParaRPr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佛山人才网https://www.fsrlzy.cn/online_service/handle?hg_id=81&amp;nav_name=zxbs</a:t>
            </a:r>
            <a:endParaRPr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2.现场办理：</a:t>
            </a:r>
            <a:endParaRPr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地址：顺德区大良街道国泰南路3号保利商贸中心3座（恒基国际金融大厦）12层</a:t>
            </a:r>
            <a:endParaRPr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（仅限于对申请审核结果有异议和有其他需现场处理的问题）</a:t>
            </a:r>
            <a:endParaRPr sz="1800">
              <a:solidFill>
                <a:srgbClr val="1B516D"/>
              </a:solidFill>
              <a:latin typeface="思源黑体旧字形 Normal" panose="020B0400000000000000" charset="-128"/>
              <a:ea typeface="思源黑体旧字形 Normal" panose="020B0400000000000000" charset="-128"/>
            </a:endParaRPr>
          </a:p>
          <a:p>
            <a:pPr marL="12700" fontAlgn="auto">
              <a:lnSpc>
                <a:spcPct val="150000"/>
              </a:lnSpc>
              <a:spcBef>
                <a:spcPts val="1000"/>
              </a:spcBef>
            </a:pPr>
            <a:r>
              <a:rPr sz="1800">
                <a:solidFill>
                  <a:srgbClr val="1B516D"/>
                </a:solidFill>
                <a:latin typeface="思源黑体旧字形 Normal" panose="020B0400000000000000" charset="-128"/>
                <a:ea typeface="思源黑体旧字形 Normal" panose="020B0400000000000000" charset="-128"/>
              </a:rPr>
              <a:t>咨询电话：顺德区人才发展服务中心 0757-22228321</a:t>
            </a:r>
            <a:endParaRPr sz="1800">
              <a:solidFill>
                <a:srgbClr val="1B516D"/>
              </a:solidFill>
              <a:latin typeface="思源黑体旧字形 Normal" panose="020B0400000000000000" charset="-128"/>
              <a:ea typeface="思源黑体旧字形 Normal" panose="020B0400000000000000" charset="-128"/>
            </a:endParaRPr>
          </a:p>
        </p:txBody>
      </p:sp>
      <p:sp>
        <p:nvSpPr>
          <p:cNvPr id="14" name="矩形 13"/>
          <p:cNvSpPr/>
          <p:nvPr/>
        </p:nvSpPr>
        <p:spPr>
          <a:xfrm>
            <a:off x="542271" y="6166138"/>
            <a:ext cx="11614169" cy="523220"/>
          </a:xfrm>
          <a:prstGeom prst="rect">
            <a:avLst/>
          </a:prstGeom>
        </p:spPr>
        <p:txBody>
          <a:bodyPr wrap="square">
            <a:spAutoFit/>
          </a:bodyPr>
          <a:p>
            <a:r>
              <a:rPr lang="zh-CN" altLang="en-US" sz="1400" dirty="0" smtClean="0">
                <a:solidFill>
                  <a:prstClr val="black"/>
                </a:solidFill>
                <a:latin typeface="华文中宋" panose="02010600040101010101" pitchFamily="2" charset="-122"/>
                <a:ea typeface="华文中宋" panose="02010600040101010101" pitchFamily="2" charset="-122"/>
              </a:rPr>
              <a:t>资料来源：</a:t>
            </a:r>
            <a:r>
              <a:rPr lang="zh-CN" altLang="zh-CN" sz="1400" dirty="0" smtClean="0">
                <a:solidFill>
                  <a:prstClr val="black"/>
                </a:solidFill>
                <a:latin typeface="华文中宋" panose="02010600040101010101" pitchFamily="2" charset="-122"/>
                <a:ea typeface="华文中宋" panose="02010600040101010101" pitchFamily="2" charset="-122"/>
              </a:rPr>
              <a:t>佛山市新引进中初级人才租房补贴工作实施细则</a:t>
            </a:r>
            <a:r>
              <a:rPr lang="en-US" altLang="zh-CN" sz="1400" dirty="0" smtClean="0">
                <a:solidFill>
                  <a:prstClr val="black"/>
                </a:solidFill>
                <a:latin typeface="华文中宋" panose="02010600040101010101" pitchFamily="2" charset="-122"/>
                <a:ea typeface="华文中宋" panose="02010600040101010101" pitchFamily="2" charset="-122"/>
                <a:hlinkClick r:id="rId1"/>
              </a:rPr>
              <a:t>http</a:t>
            </a:r>
            <a:r>
              <a:rPr lang="en-US" altLang="zh-CN" sz="1400" dirty="0">
                <a:solidFill>
                  <a:prstClr val="black"/>
                </a:solidFill>
                <a:latin typeface="华文中宋" panose="02010600040101010101" pitchFamily="2" charset="-122"/>
                <a:ea typeface="华文中宋" panose="02010600040101010101" pitchFamily="2" charset="-122"/>
                <a:hlinkClick r:id="rId1"/>
              </a:rPr>
              <a:t>://www.foshan.gov.cn/zwgk/zcwj/gfxwj/bmgfxwj/201807/t20180712_7155418.html</a:t>
            </a:r>
            <a:endParaRPr lang="en-US" altLang="zh-CN" sz="1400" dirty="0">
              <a:solidFill>
                <a:prstClr val="black"/>
              </a:solidFill>
              <a:latin typeface="华文中宋" panose="02010600040101010101" pitchFamily="2" charset="-122"/>
              <a:ea typeface="华文中宋" panose="02010600040101010101" pitchFamily="2" charset="-122"/>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5.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36.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37.xml><?xml version="1.0" encoding="utf-8"?>
<p:tagLst xmlns:p="http://schemas.openxmlformats.org/presentationml/2006/main">
  <p:tag name="KSO_WM_BEAUTIFY_FLAG" val="#wm#"/>
  <p:tag name="KSO_WM_TEMPLATE_CATEGORY" val="custom"/>
  <p:tag name="KSO_WM_TEMPLATE_INDEX" val="20187308"/>
</p:tagLst>
</file>

<file path=ppt/tags/tag38.xml><?xml version="1.0" encoding="utf-8"?>
<p:tagLst xmlns:p="http://schemas.openxmlformats.org/presentationml/2006/main">
  <p:tag name="KSO_WM_BEAUTIFY_FLAG" val="#wm#"/>
  <p:tag name="KSO_WM_TEMPLATE_CATEGORY" val="custom"/>
  <p:tag name="KSO_WM_TEMPLATE_INDEX" val="20187308"/>
</p:tagLst>
</file>

<file path=ppt/tags/tag39.xml><?xml version="1.0" encoding="utf-8"?>
<p:tagLst xmlns:p="http://schemas.openxmlformats.org/presentationml/2006/main">
  <p:tag name="KSO_WM_BEAUTIFY_FLAG" val="#wm#"/>
  <p:tag name="KSO_WM_TEMPLATE_CATEGORY" val="custom"/>
  <p:tag name="KSO_WM_TEMPLATE_INDEX" val="20187308"/>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0.xml><?xml version="1.0" encoding="utf-8"?>
<p:tagLst xmlns:p="http://schemas.openxmlformats.org/presentationml/2006/main">
  <p:tag name="KSO_WM_BEAUTIFY_FLAG" val="#wm#"/>
  <p:tag name="KSO_WM_TEMPLATE_CATEGORY" val="custom"/>
  <p:tag name="KSO_WM_TEMPLATE_INDEX" val="20187308"/>
</p:tagLst>
</file>

<file path=ppt/tags/tag41.xml><?xml version="1.0" encoding="utf-8"?>
<p:tagLst xmlns:p="http://schemas.openxmlformats.org/presentationml/2006/main">
  <p:tag name="KSO_WM_BEAUTIFY_FLAG" val="#wm#"/>
  <p:tag name="KSO_WM_TEMPLATE_CATEGORY" val="custom"/>
  <p:tag name="KSO_WM_TEMPLATE_INDEX" val="20187308"/>
</p:tagLst>
</file>

<file path=ppt/tags/tag42.xml><?xml version="1.0" encoding="utf-8"?>
<p:tagLst xmlns:p="http://schemas.openxmlformats.org/presentationml/2006/main">
  <p:tag name="KSO_WM_BEAUTIFY_FLAG" val="#wm#"/>
  <p:tag name="KSO_WM_TEMPLATE_CATEGORY" val="custom"/>
  <p:tag name="KSO_WM_TEMPLATE_INDEX" val="20187308"/>
</p:tagLst>
</file>

<file path=ppt/tags/tag43.xml><?xml version="1.0" encoding="utf-8"?>
<p:tagLst xmlns:p="http://schemas.openxmlformats.org/presentationml/2006/main">
  <p:tag name="KSO_WM_BEAUTIFY_FLAG" val="#wm#"/>
  <p:tag name="KSO_WM_TEMPLATE_CATEGORY" val="custom"/>
  <p:tag name="KSO_WM_TEMPLATE_INDEX" val="20187308"/>
</p:tagLst>
</file>

<file path=ppt/tags/tag44.xml><?xml version="1.0" encoding="utf-8"?>
<p:tagLst xmlns:p="http://schemas.openxmlformats.org/presentationml/2006/main">
  <p:tag name="KSO_WM_BEAUTIFY_FLAG" val="#wm#"/>
  <p:tag name="KSO_WM_TEMPLATE_CATEGORY" val="custom"/>
  <p:tag name="KSO_WM_TEMPLATE_INDEX" val="20187308"/>
</p:tagLst>
</file>

<file path=ppt/tags/tag45.xml><?xml version="1.0" encoding="utf-8"?>
<p:tagLst xmlns:p="http://schemas.openxmlformats.org/presentationml/2006/main">
  <p:tag name="KSO_WM_BEAUTIFY_FLAG" val="#wm#"/>
  <p:tag name="KSO_WM_TEMPLATE_CATEGORY" val="custom"/>
  <p:tag name="KSO_WM_TEMPLATE_INDEX" val="20187308"/>
</p:tagLst>
</file>

<file path=ppt/tags/tag46.xml><?xml version="1.0" encoding="utf-8"?>
<p:tagLst xmlns:p="http://schemas.openxmlformats.org/presentationml/2006/main">
  <p:tag name="KSO_WM_BEAUTIFY_FLAG" val="#wm#"/>
  <p:tag name="KSO_WM_TEMPLATE_CATEGORY" val="custom"/>
  <p:tag name="KSO_WM_TEMPLATE_INDEX" val="20187308"/>
</p:tagLst>
</file>

<file path=ppt/tags/tag47.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3246</Words>
  <Application>WPS 演示</Application>
  <PresentationFormat>宽屏</PresentationFormat>
  <Paragraphs>134</Paragraphs>
  <Slides>12</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宋体</vt:lpstr>
      <vt:lpstr>Wingdings</vt:lpstr>
      <vt:lpstr>微软雅黑</vt:lpstr>
      <vt:lpstr>思源黑体旧字形 Normal</vt:lpstr>
      <vt:lpstr>黑体</vt:lpstr>
      <vt:lpstr>Arial Unicode MS</vt:lpstr>
      <vt:lpstr>华文中宋</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穆会平</cp:lastModifiedBy>
  <cp:revision>64</cp:revision>
  <dcterms:created xsi:type="dcterms:W3CDTF">2019-06-19T02:08:00Z</dcterms:created>
  <dcterms:modified xsi:type="dcterms:W3CDTF">2020-11-06T08:22:56Z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