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0"/>
  </p:handoutMasterIdLst>
  <p:sldIdLst>
    <p:sldId id="256" r:id="rId3"/>
    <p:sldId id="258" r:id="rId5"/>
    <p:sldId id="279" r:id="rId6"/>
    <p:sldId id="280" r:id="rId7"/>
    <p:sldId id="281" r:id="rId8"/>
    <p:sldId id="257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516D"/>
    <a:srgbClr val="0F2E3E"/>
    <a:srgbClr val="FBBFBF"/>
    <a:srgbClr val="6FA3B1"/>
    <a:srgbClr val="F6807E"/>
    <a:srgbClr val="DCDCDC"/>
    <a:srgbClr val="F0F0F0"/>
    <a:srgbClr val="E6E6E6"/>
    <a:srgbClr val="C8C8C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84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204065" cy="6881495"/>
          </a:xfrm>
          <a:prstGeom prst="rect">
            <a:avLst/>
          </a:prstGeom>
          <a:pattFill prst="dotGrid">
            <a:fgClr>
              <a:srgbClr val="1B516D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204065" cy="6881495"/>
          </a:xfrm>
          <a:prstGeom prst="rect">
            <a:avLst/>
          </a:prstGeom>
          <a:solidFill>
            <a:srgbClr val="FFFFFF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-11430" y="-11430"/>
            <a:ext cx="2202180" cy="2202180"/>
            <a:chOff x="0" y="0"/>
            <a:chExt cx="3468" cy="3468"/>
          </a:xfrm>
        </p:grpSpPr>
        <p:sp>
          <p:nvSpPr>
            <p:cNvPr id="12" name="任意多边形 11"/>
            <p:cNvSpPr/>
            <p:nvPr userDrawn="1"/>
          </p:nvSpPr>
          <p:spPr>
            <a:xfrm rot="5400000">
              <a:off x="0" y="0"/>
              <a:ext cx="3468" cy="3468"/>
            </a:xfrm>
            <a:custGeom>
              <a:avLst/>
              <a:gdLst>
                <a:gd name="it" fmla="*/ h 7 12"/>
                <a:gd name="ir" fmla="*/ w 7 12"/>
                <a:gd name="ib" fmla="*/ h 11 12"/>
              </a:gdLst>
              <a:ahLst/>
              <a:cxnLst>
                <a:cxn ang="3">
                  <a:pos x="l" y="t"/>
                </a:cxn>
                <a:cxn ang="cd2">
                  <a:pos x="l" y="vc"/>
                </a:cxn>
                <a:cxn ang="cd4">
                  <a:pos x="l" y="b"/>
                </a:cxn>
                <a:cxn ang="cd4">
                  <a:pos x="hc" y="b"/>
                </a:cxn>
                <a:cxn ang="cd4">
                  <a:pos x="r" y="b"/>
                </a:cxn>
                <a:cxn ang="0">
                  <a:pos x="hc" y="vc"/>
                </a:cxn>
              </a:cxnLst>
              <a:rect l="l" t="t" r="r" b="b"/>
              <a:pathLst>
                <a:path w="3468" h="3468">
                  <a:moveTo>
                    <a:pt x="1533" y="2318"/>
                  </a:moveTo>
                  <a:cubicBezTo>
                    <a:pt x="1357" y="2318"/>
                    <a:pt x="1215" y="2460"/>
                    <a:pt x="1215" y="2636"/>
                  </a:cubicBezTo>
                  <a:cubicBezTo>
                    <a:pt x="1215" y="2812"/>
                    <a:pt x="1357" y="2954"/>
                    <a:pt x="1533" y="2954"/>
                  </a:cubicBezTo>
                  <a:cubicBezTo>
                    <a:pt x="1709" y="2954"/>
                    <a:pt x="1851" y="2812"/>
                    <a:pt x="1851" y="2636"/>
                  </a:cubicBezTo>
                  <a:cubicBezTo>
                    <a:pt x="1851" y="2460"/>
                    <a:pt x="1709" y="2318"/>
                    <a:pt x="1533" y="2318"/>
                  </a:cubicBezTo>
                  <a:close/>
                  <a:moveTo>
                    <a:pt x="709" y="1416"/>
                  </a:moveTo>
                  <a:cubicBezTo>
                    <a:pt x="533" y="1416"/>
                    <a:pt x="391" y="1558"/>
                    <a:pt x="391" y="1734"/>
                  </a:cubicBezTo>
                  <a:cubicBezTo>
                    <a:pt x="391" y="1910"/>
                    <a:pt x="533" y="2052"/>
                    <a:pt x="709" y="2052"/>
                  </a:cubicBezTo>
                  <a:cubicBezTo>
                    <a:pt x="885" y="2052"/>
                    <a:pt x="1027" y="1910"/>
                    <a:pt x="1027" y="1734"/>
                  </a:cubicBezTo>
                  <a:cubicBezTo>
                    <a:pt x="1027" y="1558"/>
                    <a:pt x="885" y="1416"/>
                    <a:pt x="709" y="1416"/>
                  </a:cubicBezTo>
                  <a:close/>
                  <a:moveTo>
                    <a:pt x="0" y="0"/>
                  </a:moveTo>
                  <a:lnTo>
                    <a:pt x="3468" y="3468"/>
                  </a:lnTo>
                  <a:lnTo>
                    <a:pt x="0" y="34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E3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 userDrawn="1"/>
          </p:nvSpPr>
          <p:spPr>
            <a:xfrm>
              <a:off x="1416" y="391"/>
              <a:ext cx="636" cy="636"/>
            </a:xfrm>
            <a:prstGeom prst="ellipse">
              <a:avLst/>
            </a:prstGeom>
            <a:noFill/>
            <a:ln w="38100">
              <a:solidFill>
                <a:srgbClr val="C8C8C8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 userDrawn="1"/>
          </p:nvSpPr>
          <p:spPr>
            <a:xfrm>
              <a:off x="515" y="1216"/>
              <a:ext cx="636" cy="636"/>
            </a:xfrm>
            <a:prstGeom prst="ellipse">
              <a:avLst/>
            </a:prstGeom>
            <a:noFill/>
            <a:ln w="38100">
              <a:solidFill>
                <a:srgbClr val="C8C8C8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204065" cy="6881495"/>
          </a:xfrm>
          <a:prstGeom prst="rect">
            <a:avLst/>
          </a:prstGeom>
          <a:pattFill prst="dotGrid">
            <a:fgClr>
              <a:srgbClr val="1B516D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-12065"/>
            <a:ext cx="12204065" cy="6881495"/>
          </a:xfrm>
          <a:prstGeom prst="rect">
            <a:avLst/>
          </a:prstGeom>
          <a:solidFill>
            <a:srgbClr val="FFFFFF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-11430" y="-11430"/>
            <a:ext cx="2202180" cy="2202180"/>
            <a:chOff x="0" y="0"/>
            <a:chExt cx="3468" cy="3468"/>
          </a:xfrm>
        </p:grpSpPr>
        <p:sp>
          <p:nvSpPr>
            <p:cNvPr id="12" name="任意多边形 11"/>
            <p:cNvSpPr/>
            <p:nvPr userDrawn="1"/>
          </p:nvSpPr>
          <p:spPr>
            <a:xfrm rot="5400000">
              <a:off x="0" y="0"/>
              <a:ext cx="3468" cy="3468"/>
            </a:xfrm>
            <a:custGeom>
              <a:avLst/>
              <a:gdLst>
                <a:gd name="it" fmla="*/ h 7 12"/>
                <a:gd name="ir" fmla="*/ w 7 12"/>
                <a:gd name="ib" fmla="*/ h 11 12"/>
              </a:gdLst>
              <a:ahLst/>
              <a:cxnLst>
                <a:cxn ang="3">
                  <a:pos x="l" y="t"/>
                </a:cxn>
                <a:cxn ang="cd2">
                  <a:pos x="l" y="vc"/>
                </a:cxn>
                <a:cxn ang="cd4">
                  <a:pos x="l" y="b"/>
                </a:cxn>
                <a:cxn ang="cd4">
                  <a:pos x="hc" y="b"/>
                </a:cxn>
                <a:cxn ang="cd4">
                  <a:pos x="r" y="b"/>
                </a:cxn>
                <a:cxn ang="0">
                  <a:pos x="hc" y="vc"/>
                </a:cxn>
              </a:cxnLst>
              <a:rect l="l" t="t" r="r" b="b"/>
              <a:pathLst>
                <a:path w="3468" h="3468">
                  <a:moveTo>
                    <a:pt x="1533" y="2318"/>
                  </a:moveTo>
                  <a:cubicBezTo>
                    <a:pt x="1357" y="2318"/>
                    <a:pt x="1215" y="2460"/>
                    <a:pt x="1215" y="2636"/>
                  </a:cubicBezTo>
                  <a:cubicBezTo>
                    <a:pt x="1215" y="2812"/>
                    <a:pt x="1357" y="2954"/>
                    <a:pt x="1533" y="2954"/>
                  </a:cubicBezTo>
                  <a:cubicBezTo>
                    <a:pt x="1709" y="2954"/>
                    <a:pt x="1851" y="2812"/>
                    <a:pt x="1851" y="2636"/>
                  </a:cubicBezTo>
                  <a:cubicBezTo>
                    <a:pt x="1851" y="2460"/>
                    <a:pt x="1709" y="2318"/>
                    <a:pt x="1533" y="2318"/>
                  </a:cubicBezTo>
                  <a:close/>
                  <a:moveTo>
                    <a:pt x="709" y="1416"/>
                  </a:moveTo>
                  <a:cubicBezTo>
                    <a:pt x="533" y="1416"/>
                    <a:pt x="391" y="1558"/>
                    <a:pt x="391" y="1734"/>
                  </a:cubicBezTo>
                  <a:cubicBezTo>
                    <a:pt x="391" y="1910"/>
                    <a:pt x="533" y="2052"/>
                    <a:pt x="709" y="2052"/>
                  </a:cubicBezTo>
                  <a:cubicBezTo>
                    <a:pt x="885" y="2052"/>
                    <a:pt x="1027" y="1910"/>
                    <a:pt x="1027" y="1734"/>
                  </a:cubicBezTo>
                  <a:cubicBezTo>
                    <a:pt x="1027" y="1558"/>
                    <a:pt x="885" y="1416"/>
                    <a:pt x="709" y="1416"/>
                  </a:cubicBezTo>
                  <a:close/>
                  <a:moveTo>
                    <a:pt x="0" y="0"/>
                  </a:moveTo>
                  <a:lnTo>
                    <a:pt x="3468" y="3468"/>
                  </a:lnTo>
                  <a:lnTo>
                    <a:pt x="0" y="34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E3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 userDrawn="1"/>
          </p:nvSpPr>
          <p:spPr>
            <a:xfrm>
              <a:off x="1416" y="391"/>
              <a:ext cx="636" cy="636"/>
            </a:xfrm>
            <a:prstGeom prst="ellipse">
              <a:avLst/>
            </a:prstGeom>
            <a:noFill/>
            <a:ln w="38100">
              <a:solidFill>
                <a:srgbClr val="C8C8C8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 userDrawn="1"/>
          </p:nvSpPr>
          <p:spPr>
            <a:xfrm>
              <a:off x="515" y="1216"/>
              <a:ext cx="636" cy="636"/>
            </a:xfrm>
            <a:prstGeom prst="ellipse">
              <a:avLst/>
            </a:prstGeom>
            <a:noFill/>
            <a:ln w="38100">
              <a:solidFill>
                <a:srgbClr val="C8C8C8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204065" cy="6881495"/>
          </a:xfrm>
          <a:prstGeom prst="rect">
            <a:avLst/>
          </a:prstGeom>
          <a:pattFill prst="dotGrid">
            <a:fgClr>
              <a:srgbClr val="1B516D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204065" cy="6881495"/>
          </a:xfrm>
          <a:prstGeom prst="rect">
            <a:avLst/>
          </a:prstGeom>
          <a:solidFill>
            <a:srgbClr val="FFFFFF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204065" cy="6881495"/>
          </a:xfrm>
          <a:prstGeom prst="rect">
            <a:avLst/>
          </a:prstGeom>
          <a:pattFill prst="dotGrid">
            <a:fgClr>
              <a:srgbClr val="1B516D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12204065" cy="6881495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5590540" y="-510540"/>
            <a:ext cx="1022350" cy="1022350"/>
            <a:chOff x="8804" y="-804"/>
            <a:chExt cx="1610" cy="1610"/>
          </a:xfrm>
        </p:grpSpPr>
        <p:sp>
          <p:nvSpPr>
            <p:cNvPr id="2" name="任意多边形 1"/>
            <p:cNvSpPr/>
            <p:nvPr userDrawn="1"/>
          </p:nvSpPr>
          <p:spPr>
            <a:xfrm rot="18900000">
              <a:off x="8804" y="-804"/>
              <a:ext cx="1611" cy="1611"/>
            </a:xfrm>
            <a:custGeom>
              <a:avLst/>
              <a:gdLst>
                <a:gd name="it" fmla="*/ h 7 12"/>
                <a:gd name="ir" fmla="*/ w 7 12"/>
                <a:gd name="ib" fmla="*/ h 11 12"/>
              </a:gdLst>
              <a:ahLst/>
              <a:cxnLst>
                <a:cxn ang="3">
                  <a:pos x="l" y="t"/>
                </a:cxn>
                <a:cxn ang="cd2">
                  <a:pos x="l" y="vc"/>
                </a:cxn>
                <a:cxn ang="cd4">
                  <a:pos x="l" y="b"/>
                </a:cxn>
                <a:cxn ang="cd4">
                  <a:pos x="hc" y="b"/>
                </a:cxn>
                <a:cxn ang="cd4">
                  <a:pos x="r" y="b"/>
                </a:cxn>
                <a:cxn ang="0">
                  <a:pos x="hc" y="vc"/>
                </a:cxn>
              </a:cxnLst>
              <a:rect l="l" t="t" r="r" b="b"/>
              <a:pathLst>
                <a:path w="1611" h="1611">
                  <a:moveTo>
                    <a:pt x="720" y="1153"/>
                  </a:moveTo>
                  <a:cubicBezTo>
                    <a:pt x="679" y="1153"/>
                    <a:pt x="638" y="1169"/>
                    <a:pt x="607" y="1200"/>
                  </a:cubicBezTo>
                  <a:cubicBezTo>
                    <a:pt x="545" y="1262"/>
                    <a:pt x="545" y="1363"/>
                    <a:pt x="607" y="1425"/>
                  </a:cubicBezTo>
                  <a:cubicBezTo>
                    <a:pt x="669" y="1488"/>
                    <a:pt x="770" y="1488"/>
                    <a:pt x="833" y="1425"/>
                  </a:cubicBezTo>
                  <a:cubicBezTo>
                    <a:pt x="895" y="1363"/>
                    <a:pt x="895" y="1262"/>
                    <a:pt x="833" y="1200"/>
                  </a:cubicBezTo>
                  <a:cubicBezTo>
                    <a:pt x="802" y="1169"/>
                    <a:pt x="761" y="1153"/>
                    <a:pt x="720" y="1153"/>
                  </a:cubicBezTo>
                  <a:close/>
                  <a:moveTo>
                    <a:pt x="296" y="729"/>
                  </a:moveTo>
                  <a:cubicBezTo>
                    <a:pt x="256" y="729"/>
                    <a:pt x="215" y="745"/>
                    <a:pt x="184" y="776"/>
                  </a:cubicBezTo>
                  <a:cubicBezTo>
                    <a:pt x="121" y="838"/>
                    <a:pt x="121" y="939"/>
                    <a:pt x="184" y="1002"/>
                  </a:cubicBezTo>
                  <a:cubicBezTo>
                    <a:pt x="246" y="1064"/>
                    <a:pt x="347" y="1064"/>
                    <a:pt x="409" y="1002"/>
                  </a:cubicBezTo>
                  <a:cubicBezTo>
                    <a:pt x="471" y="939"/>
                    <a:pt x="471" y="838"/>
                    <a:pt x="409" y="776"/>
                  </a:cubicBezTo>
                  <a:cubicBezTo>
                    <a:pt x="378" y="745"/>
                    <a:pt x="337" y="729"/>
                    <a:pt x="296" y="729"/>
                  </a:cubicBezTo>
                  <a:close/>
                  <a:moveTo>
                    <a:pt x="0" y="0"/>
                  </a:moveTo>
                  <a:lnTo>
                    <a:pt x="1611" y="1611"/>
                  </a:lnTo>
                  <a:lnTo>
                    <a:pt x="0" y="16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E3E"/>
            </a:solidFill>
            <a:ln>
              <a:solidFill>
                <a:srgbClr val="0F2E3E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 userDrawn="1"/>
          </p:nvSpPr>
          <p:spPr>
            <a:xfrm>
              <a:off x="9141" y="242"/>
              <a:ext cx="319" cy="319"/>
            </a:xfrm>
            <a:prstGeom prst="ellipse">
              <a:avLst/>
            </a:prstGeom>
            <a:noFill/>
            <a:ln w="34925">
              <a:solidFill>
                <a:srgbClr val="C8C8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9741" y="242"/>
              <a:ext cx="319" cy="319"/>
            </a:xfrm>
            <a:prstGeom prst="ellipse">
              <a:avLst/>
            </a:prstGeom>
            <a:noFill/>
            <a:ln w="34925">
              <a:solidFill>
                <a:srgbClr val="C8C8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3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36.xml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40.xml"/><Relationship Id="rId7" Type="http://schemas.openxmlformats.org/officeDocument/2006/relationships/image" Target="../media/image6.png"/><Relationship Id="rId6" Type="http://schemas.microsoft.com/office/2007/relationships/hdphoto" Target="../media/image5.wdp"/><Relationship Id="rId5" Type="http://schemas.openxmlformats.org/officeDocument/2006/relationships/image" Target="../media/image4.png"/><Relationship Id="rId4" Type="http://schemas.openxmlformats.org/officeDocument/2006/relationships/image" Target="../media/image3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2.wmf"/><Relationship Id="rId10" Type="http://schemas.openxmlformats.org/officeDocument/2006/relationships/vmlDrawing" Target="../drawings/vmlDrawing1.vml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43.xml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79500" y="3014345"/>
            <a:ext cx="10742930" cy="829945"/>
          </a:xfrm>
          <a:prstGeom prst="rect">
            <a:avLst/>
          </a:prstGeom>
          <a:noFill/>
          <a:effectLst>
            <a:outerShdw blurRad="50800" dist="38100" dir="5400000" algn="t" rotWithShape="0">
              <a:schemeClr val="bg1">
                <a:lumMod val="65000"/>
                <a:alpha val="40000"/>
              </a:scheme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4800" b="1">
                <a:solidFill>
                  <a:srgbClr val="0F2E3E"/>
                </a:solidFill>
                <a:latin typeface="思源黑体旧字形 Normal" panose="020B0400000000000000" charset="-128"/>
                <a:ea typeface="思源黑体旧字形 Normal" panose="020B0400000000000000" charset="-128"/>
                <a:sym typeface="+mn-ea"/>
              </a:rPr>
              <a:t>社保参保证明打印服务指引</a:t>
            </a:r>
            <a:endParaRPr lang="zh-CN" altLang="en-US" sz="4800" b="1">
              <a:solidFill>
                <a:srgbClr val="0F2E3E"/>
              </a:solidFill>
              <a:latin typeface="思源黑体旧字形 Normal" panose="020B0400000000000000" charset="-128"/>
              <a:ea typeface="思源黑体旧字形 Normal" panose="020B0400000000000000" charset="-128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07535" y="6135370"/>
            <a:ext cx="33756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rgbClr val="0F2E3E"/>
                </a:solidFill>
                <a:latin typeface="思源黑体旧字形 Normal" panose="020B0400000000000000" charset="-128"/>
                <a:ea typeface="思源黑体旧字形 Normal" panose="020B0400000000000000" charset="-128"/>
              </a:rPr>
              <a:t>东北大学佛山研究生院    人事组织部</a:t>
            </a:r>
            <a:endParaRPr lang="zh-CN" altLang="en-US" sz="1400">
              <a:solidFill>
                <a:srgbClr val="0F2E3E"/>
              </a:solidFill>
              <a:latin typeface="思源黑体旧字形 Normal" panose="020B0400000000000000" charset="-128"/>
              <a:ea typeface="思源黑体旧字形 Normal" panose="020B0400000000000000" charset="-128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574030" y="1321435"/>
            <a:ext cx="1043305" cy="1043305"/>
            <a:chOff x="8656" y="1407"/>
            <a:chExt cx="1890" cy="1890"/>
          </a:xfrm>
        </p:grpSpPr>
        <p:sp>
          <p:nvSpPr>
            <p:cNvPr id="14" name="椭圆 13"/>
            <p:cNvSpPr/>
            <p:nvPr/>
          </p:nvSpPr>
          <p:spPr>
            <a:xfrm>
              <a:off x="8710" y="1461"/>
              <a:ext cx="1782" cy="1782"/>
            </a:xfrm>
            <a:prstGeom prst="ellipse">
              <a:avLst/>
            </a:prstGeom>
            <a:solidFill>
              <a:srgbClr val="0F2E3E"/>
            </a:solidFill>
            <a:ln>
              <a:noFill/>
            </a:ln>
            <a:effectLst>
              <a:outerShdw blurRad="50800" dist="38100" dir="5400000" algn="t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2" name="图片 1" descr="3679548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8994" y="1925"/>
              <a:ext cx="1211" cy="914"/>
            </a:xfrm>
            <a:prstGeom prst="rect">
              <a:avLst/>
            </a:prstGeom>
          </p:spPr>
        </p:pic>
        <p:sp>
          <p:nvSpPr>
            <p:cNvPr id="3" name="椭圆 2"/>
            <p:cNvSpPr/>
            <p:nvPr/>
          </p:nvSpPr>
          <p:spPr>
            <a:xfrm>
              <a:off x="8656" y="1407"/>
              <a:ext cx="1890" cy="1890"/>
            </a:xfrm>
            <a:prstGeom prst="ellipse">
              <a:avLst/>
            </a:prstGeom>
            <a:noFill/>
            <a:ln w="25400">
              <a:solidFill>
                <a:srgbClr val="0F2E3E"/>
              </a:solidFill>
            </a:ln>
            <a:effectLst>
              <a:outerShdw blurRad="50800" dist="38100" dir="5400000" algn="t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078095" y="803910"/>
            <a:ext cx="2035175" cy="1014730"/>
          </a:xfrm>
          <a:prstGeom prst="rect">
            <a:avLst/>
          </a:prstGeom>
          <a:noFill/>
          <a:effectLst>
            <a:outerShdw blurRad="50800" dist="38100" dir="5400000" algn="t" rotWithShape="0">
              <a:schemeClr val="bg1">
                <a:lumMod val="65000"/>
                <a:alpha val="40000"/>
              </a:schemeClr>
            </a:outerShdw>
          </a:effectLst>
        </p:spPr>
        <p:txBody>
          <a:bodyPr wrap="square" rtlCol="0">
            <a:spAutoFit/>
          </a:bodyPr>
          <a:p>
            <a:pPr algn="dist"/>
            <a:r>
              <a:rPr lang="zh-CN" altLang="en-US" sz="6000">
                <a:solidFill>
                  <a:srgbClr val="0F2E3E"/>
                </a:solidFill>
                <a:latin typeface="思源黑体旧字形 Normal" panose="020B0400000000000000" charset="-128"/>
                <a:ea typeface="思源黑体旧字形 Normal" panose="020B0400000000000000" charset="-128"/>
              </a:rPr>
              <a:t>目录</a:t>
            </a:r>
            <a:endParaRPr lang="zh-CN" altLang="en-US" sz="6000">
              <a:solidFill>
                <a:srgbClr val="0F2E3E"/>
              </a:solidFill>
              <a:latin typeface="思源黑体旧字形 Normal" panose="020B0400000000000000" charset="-128"/>
              <a:ea typeface="思源黑体旧字形 Normal" panose="020B0400000000000000" charset="-128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77790" y="1590675"/>
            <a:ext cx="1882775" cy="460375"/>
          </a:xfrm>
          <a:prstGeom prst="rect">
            <a:avLst/>
          </a:prstGeom>
          <a:noFill/>
          <a:effectLst>
            <a:outerShdw blurRad="50800" dist="38100" dir="5400000" algn="t" rotWithShape="0">
              <a:schemeClr val="bg1">
                <a:lumMod val="65000"/>
                <a:alpha val="40000"/>
              </a:schemeClr>
            </a:outerShdw>
          </a:effectLst>
        </p:spPr>
        <p:txBody>
          <a:bodyPr wrap="square" rtlCol="0">
            <a:spAutoFit/>
          </a:bodyPr>
          <a:p>
            <a:pPr algn="dist"/>
            <a:r>
              <a:rPr lang="en-US" altLang="zh-CN" sz="2400">
                <a:solidFill>
                  <a:srgbClr val="0F2E3E">
                    <a:alpha val="30000"/>
                  </a:srgbClr>
                </a:solidFill>
                <a:latin typeface="思源黑体旧字形 Normal" panose="020B0400000000000000" charset="-128"/>
                <a:ea typeface="思源黑体旧字形 Normal" panose="020B0400000000000000" charset="-128"/>
              </a:rPr>
              <a:t>CONTENTS</a:t>
            </a:r>
            <a:endParaRPr lang="en-US" altLang="zh-CN" sz="2400">
              <a:solidFill>
                <a:srgbClr val="0F2E3E">
                  <a:alpha val="30000"/>
                </a:srgbClr>
              </a:solidFill>
              <a:latin typeface="思源黑体旧字形 Normal" panose="020B0400000000000000" charset="-128"/>
              <a:ea typeface="思源黑体旧字形 Normal" panose="020B0400000000000000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760595" y="2495550"/>
            <a:ext cx="3529330" cy="690245"/>
            <a:chOff x="3210" y="4136"/>
            <a:chExt cx="5558" cy="1087"/>
          </a:xfrm>
        </p:grpSpPr>
        <p:sp>
          <p:nvSpPr>
            <p:cNvPr id="8" name="文本框 7"/>
            <p:cNvSpPr txBox="1"/>
            <p:nvPr/>
          </p:nvSpPr>
          <p:spPr>
            <a:xfrm>
              <a:off x="4422" y="4136"/>
              <a:ext cx="4346" cy="725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schemeClr val="bg1">
                  <a:lumMod val="65000"/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p>
              <a:pPr algn="l"/>
              <a:r>
                <a:rPr lang="zh-CN" altLang="en-US" sz="2400">
                  <a:solidFill>
                    <a:srgbClr val="0F2E3E"/>
                  </a:solidFill>
                  <a:latin typeface="思源黑体旧字形 Normal" panose="020B0400000000000000" charset="-128"/>
                  <a:ea typeface="思源黑体旧字形 Normal" panose="020B0400000000000000" charset="-128"/>
                </a:rPr>
                <a:t>证明种类</a:t>
              </a:r>
              <a:endParaRPr lang="zh-CN" altLang="en-US" sz="2400">
                <a:solidFill>
                  <a:srgbClr val="0F2E3E"/>
                </a:solidFill>
                <a:latin typeface="思源黑体旧字形 Normal" panose="020B0400000000000000" charset="-128"/>
                <a:ea typeface="思源黑体旧字形 Normal" panose="020B0400000000000000" charset="-128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210" y="4173"/>
              <a:ext cx="1050" cy="1050"/>
              <a:chOff x="3210" y="4173"/>
              <a:chExt cx="1050" cy="1050"/>
            </a:xfrm>
          </p:grpSpPr>
          <p:sp>
            <p:nvSpPr>
              <p:cNvPr id="29" name="菱形 28"/>
              <p:cNvSpPr/>
              <p:nvPr/>
            </p:nvSpPr>
            <p:spPr>
              <a:xfrm>
                <a:off x="3210" y="4173"/>
                <a:ext cx="1050" cy="1050"/>
              </a:xfrm>
              <a:prstGeom prst="diamond">
                <a:avLst/>
              </a:prstGeom>
              <a:solidFill>
                <a:srgbClr val="0F2E3E"/>
              </a:solidFill>
              <a:ln>
                <a:solidFill>
                  <a:srgbClr val="0F2E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3372" y="4372"/>
                <a:ext cx="840" cy="628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schemeClr val="bg1">
                    <a:lumMod val="65000"/>
                    <a:alpha val="40000"/>
                  </a:schemeClr>
                </a:outerShdw>
              </a:effectLst>
            </p:spPr>
            <p:txBody>
              <a:bodyPr wrap="square" rtlCol="0">
                <a:spAutoFit/>
              </a:bodyPr>
              <a:p>
                <a:pPr algn="l"/>
                <a:r>
                  <a:rPr lang="en-US" altLang="zh-CN" sz="2000">
                    <a:solidFill>
                      <a:srgbClr val="FFFFFF"/>
                    </a:solidFill>
                    <a:latin typeface="思源黑体旧字形 Normal" panose="020B0400000000000000" charset="-128"/>
                    <a:ea typeface="思源黑体旧字形 Normal" panose="020B0400000000000000" charset="-128"/>
                  </a:rPr>
                  <a:t>01</a:t>
                </a:r>
                <a:endParaRPr lang="en-US" altLang="zh-CN" sz="2000">
                  <a:solidFill>
                    <a:srgbClr val="FFFFFF"/>
                  </a:solidFill>
                  <a:latin typeface="思源黑体旧字形 Normal" panose="020B0400000000000000" charset="-128"/>
                  <a:ea typeface="思源黑体旧字形 Normal" panose="020B0400000000000000" charset="-128"/>
                </a:endParaRPr>
              </a:p>
            </p:txBody>
          </p:sp>
          <p:sp>
            <p:nvSpPr>
              <p:cNvPr id="31" name="菱形 30"/>
              <p:cNvSpPr/>
              <p:nvPr/>
            </p:nvSpPr>
            <p:spPr>
              <a:xfrm>
                <a:off x="3293" y="4244"/>
                <a:ext cx="883" cy="883"/>
              </a:xfrm>
              <a:prstGeom prst="diamond">
                <a:avLst/>
              </a:prstGeom>
              <a:no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4760595" y="4900930"/>
            <a:ext cx="3529330" cy="690245"/>
            <a:chOff x="3210" y="4136"/>
            <a:chExt cx="5558" cy="1087"/>
          </a:xfrm>
        </p:grpSpPr>
        <p:sp>
          <p:nvSpPr>
            <p:cNvPr id="33" name="文本框 32"/>
            <p:cNvSpPr txBox="1"/>
            <p:nvPr/>
          </p:nvSpPr>
          <p:spPr>
            <a:xfrm>
              <a:off x="4422" y="4136"/>
              <a:ext cx="4346" cy="725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schemeClr val="bg1">
                  <a:lumMod val="65000"/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p>
              <a:pPr algn="l"/>
              <a:r>
                <a:rPr lang="zh-CN" altLang="en-US" sz="2400">
                  <a:solidFill>
                    <a:srgbClr val="0F2E3E"/>
                  </a:solidFill>
                  <a:latin typeface="思源黑体旧字形 Normal" panose="020B0400000000000000" charset="-128"/>
                  <a:ea typeface="思源黑体旧字形 Normal" panose="020B0400000000000000" charset="-128"/>
                </a:rPr>
                <a:t>办理地点</a:t>
              </a:r>
              <a:endParaRPr lang="zh-CN" altLang="en-US" sz="2400">
                <a:solidFill>
                  <a:srgbClr val="0F2E3E"/>
                </a:solidFill>
                <a:latin typeface="思源黑体旧字形 Normal" panose="020B0400000000000000" charset="-128"/>
                <a:ea typeface="思源黑体旧字形 Normal" panose="020B0400000000000000" charset="-128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3210" y="4173"/>
              <a:ext cx="1050" cy="1050"/>
              <a:chOff x="3210" y="4173"/>
              <a:chExt cx="1050" cy="1050"/>
            </a:xfrm>
          </p:grpSpPr>
          <p:sp>
            <p:nvSpPr>
              <p:cNvPr id="35" name="菱形 34"/>
              <p:cNvSpPr/>
              <p:nvPr/>
            </p:nvSpPr>
            <p:spPr>
              <a:xfrm>
                <a:off x="3210" y="4173"/>
                <a:ext cx="1050" cy="1050"/>
              </a:xfrm>
              <a:prstGeom prst="diamond">
                <a:avLst/>
              </a:prstGeom>
              <a:solidFill>
                <a:srgbClr val="0F2E3E"/>
              </a:solidFill>
              <a:ln>
                <a:solidFill>
                  <a:srgbClr val="0F2E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3372" y="4372"/>
                <a:ext cx="840" cy="628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schemeClr val="bg1">
                    <a:lumMod val="65000"/>
                    <a:alpha val="40000"/>
                  </a:schemeClr>
                </a:outerShdw>
              </a:effectLst>
            </p:spPr>
            <p:txBody>
              <a:bodyPr wrap="square" rtlCol="0">
                <a:spAutoFit/>
              </a:bodyPr>
              <a:p>
                <a:pPr algn="l"/>
                <a:r>
                  <a:rPr lang="en-US" altLang="zh-CN" sz="2000">
                    <a:solidFill>
                      <a:srgbClr val="FFFFFF"/>
                    </a:solidFill>
                    <a:latin typeface="思源黑体旧字形 Normal" panose="020B0400000000000000" charset="-128"/>
                    <a:ea typeface="思源黑体旧字形 Normal" panose="020B0400000000000000" charset="-128"/>
                  </a:rPr>
                  <a:t>03</a:t>
                </a:r>
                <a:endParaRPr lang="en-US" altLang="zh-CN" sz="2000">
                  <a:solidFill>
                    <a:srgbClr val="FFFFFF"/>
                  </a:solidFill>
                  <a:latin typeface="思源黑体旧字形 Normal" panose="020B0400000000000000" charset="-128"/>
                  <a:ea typeface="思源黑体旧字形 Normal" panose="020B0400000000000000" charset="-128"/>
                </a:endParaRPr>
              </a:p>
            </p:txBody>
          </p:sp>
          <p:sp>
            <p:nvSpPr>
              <p:cNvPr id="37" name="菱形 36"/>
              <p:cNvSpPr/>
              <p:nvPr/>
            </p:nvSpPr>
            <p:spPr>
              <a:xfrm>
                <a:off x="3293" y="4244"/>
                <a:ext cx="883" cy="883"/>
              </a:xfrm>
              <a:prstGeom prst="diamond">
                <a:avLst/>
              </a:prstGeom>
              <a:no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</p:grpSp>
      </p:grpSp>
      <p:sp>
        <p:nvSpPr>
          <p:cNvPr id="38" name="文本框 37"/>
          <p:cNvSpPr txBox="1"/>
          <p:nvPr/>
        </p:nvSpPr>
        <p:spPr>
          <a:xfrm>
            <a:off x="5060315" y="795655"/>
            <a:ext cx="2035175" cy="1014730"/>
          </a:xfrm>
          <a:prstGeom prst="rect">
            <a:avLst/>
          </a:prstGeom>
          <a:noFill/>
          <a:effectLst>
            <a:outerShdw blurRad="50800" dist="38100" dir="5400000" algn="t" rotWithShape="0">
              <a:schemeClr val="bg1">
                <a:lumMod val="65000"/>
                <a:alpha val="40000"/>
              </a:schemeClr>
            </a:outerShdw>
          </a:effectLst>
        </p:spPr>
        <p:txBody>
          <a:bodyPr wrap="square" rtlCol="0">
            <a:spAutoFit/>
          </a:bodyPr>
          <a:p>
            <a:pPr algn="dist"/>
            <a:r>
              <a:rPr lang="zh-CN" altLang="en-US" sz="6000">
                <a:solidFill>
                  <a:srgbClr val="0F2E3E"/>
                </a:solidFill>
                <a:latin typeface="思源黑体旧字形 Normal" panose="020B0400000000000000" charset="-128"/>
                <a:ea typeface="思源黑体旧字形 Normal" panose="020B0400000000000000" charset="-128"/>
              </a:rPr>
              <a:t>目录</a:t>
            </a:r>
            <a:endParaRPr lang="zh-CN" altLang="en-US" sz="6000">
              <a:solidFill>
                <a:srgbClr val="0F2E3E"/>
              </a:solidFill>
              <a:latin typeface="思源黑体旧字形 Normal" panose="020B0400000000000000" charset="-128"/>
              <a:ea typeface="思源黑体旧字形 Normal" panose="020B0400000000000000" charset="-128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160010" y="1582420"/>
            <a:ext cx="1882775" cy="460375"/>
          </a:xfrm>
          <a:prstGeom prst="rect">
            <a:avLst/>
          </a:prstGeom>
          <a:noFill/>
          <a:effectLst>
            <a:outerShdw blurRad="50800" dist="38100" dir="5400000" algn="t" rotWithShape="0">
              <a:schemeClr val="bg1">
                <a:lumMod val="65000"/>
                <a:alpha val="40000"/>
              </a:schemeClr>
            </a:outerShdw>
          </a:effectLst>
        </p:spPr>
        <p:txBody>
          <a:bodyPr wrap="square" rtlCol="0">
            <a:spAutoFit/>
          </a:bodyPr>
          <a:p>
            <a:pPr algn="dist"/>
            <a:r>
              <a:rPr lang="en-US" altLang="zh-CN" sz="2400">
                <a:solidFill>
                  <a:srgbClr val="0F2E3E">
                    <a:alpha val="30000"/>
                  </a:srgbClr>
                </a:solidFill>
                <a:latin typeface="思源黑体旧字形 Normal" panose="020B0400000000000000" charset="-128"/>
                <a:ea typeface="思源黑体旧字形 Normal" panose="020B0400000000000000" charset="-128"/>
              </a:rPr>
              <a:t>CONTENTS</a:t>
            </a:r>
            <a:endParaRPr lang="en-US" altLang="zh-CN" sz="2400">
              <a:solidFill>
                <a:srgbClr val="0F2E3E">
                  <a:alpha val="30000"/>
                </a:srgbClr>
              </a:solidFill>
              <a:latin typeface="思源黑体旧字形 Normal" panose="020B0400000000000000" charset="-128"/>
              <a:ea typeface="思源黑体旧字形 Normal" panose="020B0400000000000000" charset="-128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047615" y="795655"/>
            <a:ext cx="2035175" cy="1014730"/>
          </a:xfrm>
          <a:prstGeom prst="rect">
            <a:avLst/>
          </a:prstGeom>
          <a:noFill/>
          <a:effectLst>
            <a:outerShdw blurRad="50800" dist="38100" dir="5400000" algn="t" rotWithShape="0">
              <a:schemeClr val="bg1">
                <a:lumMod val="65000"/>
                <a:alpha val="40000"/>
              </a:schemeClr>
            </a:outerShdw>
          </a:effectLst>
        </p:spPr>
        <p:txBody>
          <a:bodyPr wrap="square" rtlCol="0">
            <a:spAutoFit/>
          </a:bodyPr>
          <a:p>
            <a:pPr algn="dist"/>
            <a:r>
              <a:rPr lang="zh-CN" altLang="en-US" sz="6000">
                <a:solidFill>
                  <a:srgbClr val="0F2E3E"/>
                </a:solidFill>
                <a:latin typeface="思源黑体旧字形 Normal" panose="020B0400000000000000" charset="-128"/>
                <a:ea typeface="思源黑体旧字形 Normal" panose="020B0400000000000000" charset="-128"/>
              </a:rPr>
              <a:t>目录</a:t>
            </a:r>
            <a:endParaRPr lang="zh-CN" altLang="en-US" sz="6000">
              <a:solidFill>
                <a:srgbClr val="0F2E3E"/>
              </a:solidFill>
              <a:latin typeface="思源黑体旧字形 Normal" panose="020B0400000000000000" charset="-128"/>
              <a:ea typeface="思源黑体旧字形 Normal" panose="020B0400000000000000" charset="-128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147310" y="1582420"/>
            <a:ext cx="1882775" cy="460375"/>
          </a:xfrm>
          <a:prstGeom prst="rect">
            <a:avLst/>
          </a:prstGeom>
          <a:noFill/>
          <a:effectLst>
            <a:outerShdw blurRad="50800" dist="38100" dir="5400000" algn="t" rotWithShape="0">
              <a:schemeClr val="bg1">
                <a:lumMod val="65000"/>
                <a:alpha val="40000"/>
              </a:schemeClr>
            </a:outerShdw>
          </a:effectLst>
        </p:spPr>
        <p:txBody>
          <a:bodyPr wrap="square" rtlCol="0">
            <a:spAutoFit/>
          </a:bodyPr>
          <a:p>
            <a:pPr algn="dist"/>
            <a:r>
              <a:rPr lang="en-US" altLang="zh-CN" sz="2400">
                <a:solidFill>
                  <a:srgbClr val="0F2E3E">
                    <a:alpha val="30000"/>
                  </a:srgbClr>
                </a:solidFill>
                <a:latin typeface="思源黑体旧字形 Normal" panose="020B0400000000000000" charset="-128"/>
                <a:ea typeface="思源黑体旧字形 Normal" panose="020B0400000000000000" charset="-128"/>
              </a:rPr>
              <a:t>CONTENTS</a:t>
            </a:r>
            <a:endParaRPr lang="en-US" altLang="zh-CN" sz="2400">
              <a:solidFill>
                <a:srgbClr val="0F2E3E">
                  <a:alpha val="30000"/>
                </a:srgbClr>
              </a:solidFill>
              <a:latin typeface="思源黑体旧字形 Normal" panose="020B0400000000000000" charset="-128"/>
              <a:ea typeface="思源黑体旧字形 Normal" panose="020B0400000000000000" charset="-128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4760595" y="3698240"/>
            <a:ext cx="3529330" cy="690245"/>
            <a:chOff x="3210" y="4136"/>
            <a:chExt cx="5558" cy="1087"/>
          </a:xfrm>
        </p:grpSpPr>
        <p:sp>
          <p:nvSpPr>
            <p:cNvPr id="52" name="文本框 51"/>
            <p:cNvSpPr txBox="1"/>
            <p:nvPr/>
          </p:nvSpPr>
          <p:spPr>
            <a:xfrm>
              <a:off x="4422" y="4136"/>
              <a:ext cx="4346" cy="725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schemeClr val="bg1">
                  <a:lumMod val="65000"/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p>
              <a:pPr algn="l"/>
              <a:r>
                <a:rPr lang="zh-CN" altLang="en-US" sz="2400">
                  <a:solidFill>
                    <a:srgbClr val="0F2E3E"/>
                  </a:solidFill>
                  <a:latin typeface="思源黑体旧字形 Normal" panose="020B0400000000000000" charset="-128"/>
                  <a:ea typeface="思源黑体旧字形 Normal" panose="020B0400000000000000" charset="-128"/>
                </a:rPr>
                <a:t>参保证明打印须知</a:t>
              </a:r>
              <a:endParaRPr lang="zh-CN" altLang="en-US" sz="2400">
                <a:solidFill>
                  <a:srgbClr val="0F2E3E"/>
                </a:solidFill>
                <a:latin typeface="思源黑体旧字形 Normal" panose="020B0400000000000000" charset="-128"/>
                <a:ea typeface="思源黑体旧字形 Normal" panose="020B0400000000000000" charset="-128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3210" y="4173"/>
              <a:ext cx="1050" cy="1050"/>
              <a:chOff x="3210" y="4173"/>
              <a:chExt cx="1050" cy="1050"/>
            </a:xfrm>
          </p:grpSpPr>
          <p:sp>
            <p:nvSpPr>
              <p:cNvPr id="54" name="菱形 53"/>
              <p:cNvSpPr/>
              <p:nvPr/>
            </p:nvSpPr>
            <p:spPr>
              <a:xfrm>
                <a:off x="3210" y="4173"/>
                <a:ext cx="1050" cy="1050"/>
              </a:xfrm>
              <a:prstGeom prst="diamond">
                <a:avLst/>
              </a:prstGeom>
              <a:solidFill>
                <a:srgbClr val="0F2E3E"/>
              </a:solidFill>
              <a:ln>
                <a:solidFill>
                  <a:srgbClr val="0F2E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3372" y="4372"/>
                <a:ext cx="840" cy="628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schemeClr val="bg1">
                    <a:lumMod val="65000"/>
                    <a:alpha val="40000"/>
                  </a:schemeClr>
                </a:outerShdw>
              </a:effectLst>
            </p:spPr>
            <p:txBody>
              <a:bodyPr wrap="square" rtlCol="0">
                <a:spAutoFit/>
              </a:bodyPr>
              <a:p>
                <a:pPr algn="l"/>
                <a:r>
                  <a:rPr lang="en-US" altLang="zh-CN" sz="2000">
                    <a:solidFill>
                      <a:srgbClr val="FFFFFF"/>
                    </a:solidFill>
                    <a:latin typeface="思源黑体旧字形 Normal" panose="020B0400000000000000" charset="-128"/>
                    <a:ea typeface="思源黑体旧字形 Normal" panose="020B0400000000000000" charset="-128"/>
                  </a:rPr>
                  <a:t>02</a:t>
                </a:r>
                <a:endParaRPr lang="en-US" altLang="zh-CN" sz="2000">
                  <a:solidFill>
                    <a:srgbClr val="FFFFFF"/>
                  </a:solidFill>
                  <a:latin typeface="思源黑体旧字形 Normal" panose="020B0400000000000000" charset="-128"/>
                  <a:ea typeface="思源黑体旧字形 Normal" panose="020B0400000000000000" charset="-128"/>
                </a:endParaRPr>
              </a:p>
            </p:txBody>
          </p:sp>
          <p:sp>
            <p:nvSpPr>
              <p:cNvPr id="56" name="菱形 55"/>
              <p:cNvSpPr/>
              <p:nvPr/>
            </p:nvSpPr>
            <p:spPr>
              <a:xfrm>
                <a:off x="3293" y="4244"/>
                <a:ext cx="883" cy="883"/>
              </a:xfrm>
              <a:prstGeom prst="diamond">
                <a:avLst/>
              </a:prstGeom>
              <a:no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/>
              </a:p>
            </p:txBody>
          </p:sp>
        </p:grpSp>
      </p:grpSp>
      <p:sp>
        <p:nvSpPr>
          <p:cNvPr id="63" name="文本框 62"/>
          <p:cNvSpPr txBox="1"/>
          <p:nvPr/>
        </p:nvSpPr>
        <p:spPr>
          <a:xfrm>
            <a:off x="5039360" y="786765"/>
            <a:ext cx="2035175" cy="1014730"/>
          </a:xfrm>
          <a:prstGeom prst="rect">
            <a:avLst/>
          </a:prstGeom>
          <a:noFill/>
          <a:effectLst>
            <a:outerShdw blurRad="50800" dist="38100" dir="5400000" algn="t" rotWithShape="0">
              <a:schemeClr val="bg1">
                <a:lumMod val="65000"/>
                <a:alpha val="40000"/>
              </a:schemeClr>
            </a:outerShdw>
          </a:effectLst>
        </p:spPr>
        <p:txBody>
          <a:bodyPr wrap="square" rtlCol="0">
            <a:spAutoFit/>
          </a:bodyPr>
          <a:p>
            <a:pPr algn="dist"/>
            <a:r>
              <a:rPr lang="zh-CN" altLang="en-US" sz="6000">
                <a:solidFill>
                  <a:srgbClr val="0F2E3E"/>
                </a:solidFill>
                <a:latin typeface="思源黑体旧字形 Normal" panose="020B0400000000000000" charset="-128"/>
                <a:ea typeface="思源黑体旧字形 Normal" panose="020B0400000000000000" charset="-128"/>
              </a:rPr>
              <a:t>目录</a:t>
            </a:r>
            <a:endParaRPr lang="zh-CN" altLang="en-US" sz="6000">
              <a:solidFill>
                <a:srgbClr val="0F2E3E"/>
              </a:solidFill>
              <a:latin typeface="思源黑体旧字形 Normal" panose="020B0400000000000000" charset="-128"/>
              <a:ea typeface="思源黑体旧字形 Normal" panose="020B0400000000000000" charset="-128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5139055" y="1573530"/>
            <a:ext cx="1882775" cy="460375"/>
          </a:xfrm>
          <a:prstGeom prst="rect">
            <a:avLst/>
          </a:prstGeom>
          <a:noFill/>
          <a:effectLst>
            <a:outerShdw blurRad="50800" dist="38100" dir="5400000" algn="t" rotWithShape="0">
              <a:schemeClr val="bg1">
                <a:lumMod val="65000"/>
                <a:alpha val="40000"/>
              </a:schemeClr>
            </a:outerShdw>
          </a:effectLst>
        </p:spPr>
        <p:txBody>
          <a:bodyPr wrap="square" rtlCol="0">
            <a:spAutoFit/>
          </a:bodyPr>
          <a:p>
            <a:pPr algn="dist"/>
            <a:r>
              <a:rPr lang="en-US" altLang="zh-CN" sz="2400">
                <a:solidFill>
                  <a:srgbClr val="0F2E3E">
                    <a:alpha val="30000"/>
                  </a:srgbClr>
                </a:solidFill>
                <a:latin typeface="思源黑体旧字形 Normal" panose="020B0400000000000000" charset="-128"/>
                <a:ea typeface="思源黑体旧字形 Normal" panose="020B0400000000000000" charset="-128"/>
              </a:rPr>
              <a:t>CONTENTS</a:t>
            </a:r>
            <a:endParaRPr lang="en-US" altLang="zh-CN" sz="2400">
              <a:solidFill>
                <a:srgbClr val="0F2E3E">
                  <a:alpha val="30000"/>
                </a:srgbClr>
              </a:solidFill>
              <a:latin typeface="思源黑体旧字形 Normal" panose="020B0400000000000000" charset="-128"/>
              <a:ea typeface="思源黑体旧字形 Normal" panose="020B0400000000000000" charset="-128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object 6"/>
          <p:cNvSpPr txBox="1">
            <a:spLocks noGrp="1"/>
          </p:cNvSpPr>
          <p:nvPr/>
        </p:nvSpPr>
        <p:spPr>
          <a:xfrm>
            <a:off x="1178610" y="1289761"/>
            <a:ext cx="4661535" cy="382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zh-CN" altLang="en-US" sz="2400">
                <a:solidFill>
                  <a:srgbClr val="1B516D"/>
                </a:solidFill>
                <a:latin typeface="思源黑体旧字形 Normal" panose="020B0400000000000000" charset="-128"/>
                <a:ea typeface="思源黑体旧字形 Normal" panose="020B0400000000000000" charset="-128"/>
                <a:cs typeface="+mn-cs"/>
              </a:rPr>
              <a:t>一、证明种类</a:t>
            </a:r>
            <a:endParaRPr lang="zh-CN" altLang="en-US" sz="2400">
              <a:solidFill>
                <a:srgbClr val="1B516D"/>
              </a:solidFill>
              <a:latin typeface="思源黑体旧字形 Normal" panose="020B0400000000000000" charset="-128"/>
              <a:ea typeface="思源黑体旧字形 Normal" panose="020B0400000000000000" charset="-128"/>
              <a:cs typeface="+mn-cs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0" y="2220355"/>
          <a:ext cx="12192001" cy="4190213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857080"/>
                <a:gridCol w="2149312"/>
                <a:gridCol w="2498103"/>
                <a:gridCol w="3601039"/>
                <a:gridCol w="2086467"/>
              </a:tblGrid>
              <a:tr h="431624">
                <a:tc>
                  <a:txBody>
                    <a:bodyPr/>
                    <a:p>
                      <a:pPr algn="ctr"/>
                      <a:r>
                        <a:rPr lang="zh-CN" altLang="en-US" sz="2000" dirty="0" smtClean="0">
                          <a:latin typeface="黑体" panose="02010609060101010101" charset="-122"/>
                          <a:ea typeface="黑体" panose="02010609060101010101" charset="-122"/>
                        </a:rPr>
                        <a:t>证明种类</a:t>
                      </a:r>
                      <a:endParaRPr lang="zh-CN" altLang="en-US" sz="200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2000" dirty="0" smtClean="0">
                          <a:latin typeface="黑体" panose="02010609060101010101" charset="-122"/>
                          <a:ea typeface="黑体" panose="02010609060101010101" charset="-122"/>
                        </a:rPr>
                        <a:t>用途</a:t>
                      </a:r>
                      <a:endParaRPr lang="zh-CN" altLang="en-US" sz="200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2000" dirty="0" smtClean="0">
                          <a:latin typeface="黑体" panose="02010609060101010101" charset="-122"/>
                          <a:ea typeface="黑体" panose="02010609060101010101" charset="-122"/>
                        </a:rPr>
                        <a:t>所需资料</a:t>
                      </a:r>
                      <a:endParaRPr lang="zh-CN" altLang="en-US" sz="200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2000" dirty="0" smtClean="0">
                          <a:latin typeface="黑体" panose="02010609060101010101" charset="-122"/>
                          <a:ea typeface="黑体" panose="02010609060101010101" charset="-122"/>
                        </a:rPr>
                        <a:t>办理地点</a:t>
                      </a:r>
                      <a:endParaRPr lang="zh-CN" altLang="en-US" sz="200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2000" dirty="0" smtClean="0">
                          <a:latin typeface="黑体" panose="02010609060101010101" charset="-122"/>
                          <a:ea typeface="黑体" panose="02010609060101010101" charset="-122"/>
                        </a:rPr>
                        <a:t>办理人员</a:t>
                      </a:r>
                      <a:endParaRPr lang="zh-CN" altLang="en-US" sz="2000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54034">
                <a:tc>
                  <a:txBody>
                    <a:bodyPr/>
                    <a:p>
                      <a:pPr algn="ctr"/>
                      <a:r>
                        <a:rPr lang="zh-CN" altLang="en-US" sz="1400" b="0" dirty="0" smtClean="0"/>
                        <a:t>员工参保证明</a:t>
                      </a:r>
                      <a:endParaRPr lang="zh-CN" altLang="en-US" sz="1400" b="0" dirty="0" smtClean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400" b="0" dirty="0" smtClean="0"/>
                        <a:t>个人参保证明</a:t>
                      </a:r>
                      <a:endParaRPr lang="zh-CN" altLang="en-US" sz="1400" b="0" dirty="0" smtClean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dirty="0" smtClean="0"/>
                        <a:t>办理人身份证原件</a:t>
                      </a:r>
                      <a:endParaRPr lang="zh-CN" altLang="en-US" sz="1400" b="0" dirty="0" smtClean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400" b="0" dirty="0" smtClean="0"/>
                        <a:t>“</a:t>
                      </a:r>
                      <a:r>
                        <a:rPr lang="en-US" altLang="zh-CN" sz="1400" b="0" dirty="0" err="1" smtClean="0"/>
                        <a:t>i</a:t>
                      </a:r>
                      <a:r>
                        <a:rPr lang="zh-CN" altLang="en-US" sz="1400" b="0" dirty="0" smtClean="0"/>
                        <a:t>社保”</a:t>
                      </a:r>
                      <a:r>
                        <a:rPr lang="en-US" altLang="zh-CN" sz="1400" b="0" dirty="0" smtClean="0"/>
                        <a:t>APP/</a:t>
                      </a:r>
                      <a:r>
                        <a:rPr lang="zh-CN" altLang="en-US" sz="1400" b="0" dirty="0" smtClean="0"/>
                        <a:t>支付宝</a:t>
                      </a:r>
                      <a:endParaRPr lang="en-US" altLang="zh-CN" sz="1400" b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400" b="0" dirty="0" smtClean="0"/>
                        <a:t>政府市民之窗自助终端机</a:t>
                      </a:r>
                      <a:endParaRPr lang="zh-CN" altLang="en-US" sz="1400" b="0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400" b="0" dirty="0" smtClean="0"/>
                        <a:t>社保机构自助终端机</a:t>
                      </a:r>
                      <a:endParaRPr lang="en-US" altLang="zh-CN" sz="1400" b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dirty="0" smtClean="0"/>
                        <a:t>社保机构门前柜台</a:t>
                      </a:r>
                      <a:endParaRPr lang="en-US" altLang="zh-CN" sz="1400" b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400" b="0" dirty="0" smtClean="0"/>
                        <a:t>本人</a:t>
                      </a:r>
                      <a:r>
                        <a:rPr lang="en-US" altLang="zh-CN" sz="1400" b="0" dirty="0" smtClean="0"/>
                        <a:t>/</a:t>
                      </a:r>
                      <a:r>
                        <a:rPr lang="zh-CN" altLang="en-US" sz="1400" b="0" dirty="0" smtClean="0"/>
                        <a:t>委托代办</a:t>
                      </a:r>
                      <a:endParaRPr lang="zh-CN" altLang="en-US" sz="1400" b="0" dirty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32509">
                <a:tc>
                  <a:txBody>
                    <a:bodyPr/>
                    <a:p>
                      <a:pPr algn="ctr"/>
                      <a:r>
                        <a:rPr lang="zh-CN" altLang="en-US" sz="1400" b="0" dirty="0" smtClean="0"/>
                        <a:t>转移凭证</a:t>
                      </a:r>
                      <a:endParaRPr lang="zh-CN" altLang="en-US" sz="1400" b="0" dirty="0" smtClean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dirty="0" smtClean="0"/>
                        <a:t>员工社保转移</a:t>
                      </a:r>
                      <a:endParaRPr lang="zh-CN" altLang="en-US" sz="1400" b="0" dirty="0" smtClean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dirty="0" smtClean="0"/>
                        <a:t>办理人身份证原件</a:t>
                      </a:r>
                      <a:endParaRPr lang="en-US" altLang="zh-CN" sz="1400" b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dirty="0" smtClean="0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（委托代办需要填写委托书）</a:t>
                      </a:r>
                      <a:endParaRPr lang="zh-CN" altLang="en-US" sz="1400" b="0" dirty="0" smtClean="0">
                        <a:solidFill>
                          <a:srgbClr val="C00000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dirty="0" smtClean="0"/>
                        <a:t>社保机构门前柜台</a:t>
                      </a:r>
                      <a:endParaRPr lang="en-US" altLang="zh-CN" sz="1400" b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kern="100" dirty="0" smtClean="0"/>
                        <a:t>社保机构自助终端机</a:t>
                      </a:r>
                      <a:endParaRPr lang="en-US" altLang="zh-CN" sz="1400" b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dirty="0" smtClean="0"/>
                        <a:t>本人</a:t>
                      </a:r>
                      <a:r>
                        <a:rPr lang="en-US" altLang="zh-CN" sz="1400" b="0" dirty="0" smtClean="0"/>
                        <a:t>/</a:t>
                      </a:r>
                      <a:r>
                        <a:rPr lang="zh-CN" altLang="en-US" sz="1400" b="0" dirty="0" smtClean="0"/>
                        <a:t>委托代办</a:t>
                      </a:r>
                      <a:endParaRPr lang="zh-CN" altLang="en-US" sz="1400" b="0" dirty="0" smtClean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85486">
                <a:tc>
                  <a:txBody>
                    <a:bodyPr/>
                    <a:p>
                      <a:pPr algn="ctr"/>
                      <a:r>
                        <a:rPr lang="zh-CN" altLang="en-US" sz="1400" b="0" dirty="0" smtClean="0"/>
                        <a:t>单位全体人员明细</a:t>
                      </a:r>
                      <a:endParaRPr lang="zh-CN" altLang="en-US" sz="1400" b="0" dirty="0" smtClean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dirty="0" smtClean="0"/>
                        <a:t>用于单位审厂</a:t>
                      </a:r>
                      <a:endParaRPr lang="zh-CN" altLang="en-US" sz="1400" b="0" dirty="0" smtClean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400" b="0" dirty="0" smtClean="0"/>
                        <a:t>开具社会保险参保证明申请表</a:t>
                      </a:r>
                      <a:endParaRPr lang="zh-CN" altLang="en-US" sz="1400" b="0" kern="1200" dirty="0" smtClean="0">
                        <a:solidFill>
                          <a:srgbClr val="C00000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dirty="0" smtClean="0"/>
                        <a:t>社保机构门前柜台</a:t>
                      </a:r>
                      <a:endParaRPr lang="zh-CN" altLang="en-US" sz="1400" b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dirty="0" smtClean="0"/>
                        <a:t>单位业务员</a:t>
                      </a:r>
                      <a:endParaRPr lang="zh-CN" altLang="en-US" sz="1400" b="0" dirty="0" smtClean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68994">
                <a:tc>
                  <a:txBody>
                    <a:bodyPr/>
                    <a:p>
                      <a:pPr algn="ctr"/>
                      <a:r>
                        <a:rPr lang="zh-CN" altLang="en-US" sz="1400" b="0" dirty="0" smtClean="0"/>
                        <a:t>单位总人数参保证明</a:t>
                      </a:r>
                      <a:endParaRPr lang="zh-CN" altLang="en-US" sz="1400" b="0" dirty="0" smtClean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dirty="0" smtClean="0"/>
                        <a:t>用于签订项目意向合同书</a:t>
                      </a:r>
                      <a:endParaRPr lang="zh-CN" altLang="en-US" sz="1400" b="0" dirty="0" smtClean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400" b="0" dirty="0" smtClean="0"/>
                        <a:t>开具社会保险参保证明申请表</a:t>
                      </a:r>
                      <a:endParaRPr lang="zh-CN" altLang="en-US" sz="1400" b="0" kern="1200" dirty="0" smtClean="0">
                        <a:solidFill>
                          <a:srgbClr val="C00000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dirty="0" smtClean="0"/>
                        <a:t>社保机构门前柜台</a:t>
                      </a:r>
                      <a:endParaRPr lang="zh-CN" altLang="en-US" sz="1400" b="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dirty="0" smtClean="0"/>
                        <a:t>单位业务员</a:t>
                      </a:r>
                      <a:endParaRPr lang="zh-CN" altLang="en-US" sz="1400" b="0" dirty="0" smtClean="0"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object 6"/>
          <p:cNvSpPr txBox="1">
            <a:spLocks noGrp="1"/>
          </p:cNvSpPr>
          <p:nvPr/>
        </p:nvSpPr>
        <p:spPr>
          <a:xfrm>
            <a:off x="1178610" y="1289761"/>
            <a:ext cx="4661535" cy="382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zh-CN" altLang="en-US" sz="2400">
                <a:solidFill>
                  <a:srgbClr val="1B516D"/>
                </a:solidFill>
                <a:latin typeface="思源黑体旧字形 Normal" panose="020B0400000000000000" charset="-128"/>
                <a:ea typeface="思源黑体旧字形 Normal" panose="020B0400000000000000" charset="-128"/>
                <a:cs typeface="+mn-cs"/>
              </a:rPr>
              <a:t>二、参保证明打印须知</a:t>
            </a:r>
            <a:endParaRPr lang="zh-CN" altLang="en-US" sz="2400">
              <a:solidFill>
                <a:srgbClr val="1B516D"/>
              </a:solidFill>
              <a:latin typeface="思源黑体旧字形 Normal" panose="020B0400000000000000" charset="-128"/>
              <a:ea typeface="思源黑体旧字形 Normal" panose="020B0400000000000000" charset="-128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0345" y="1764665"/>
            <a:ext cx="587883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2700" algn="l" fontAlgn="auto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r>
              <a:rPr sz="1800" b="1">
                <a:solidFill>
                  <a:srgbClr val="1B516D"/>
                </a:solidFill>
                <a:latin typeface="思源黑体旧字形 Normal" panose="020B0400000000000000" charset="-128"/>
                <a:ea typeface="思源黑体旧字形 Normal" panose="020B0400000000000000" charset="-128"/>
              </a:rPr>
              <a:t>业务人员代办资料准备：</a:t>
            </a:r>
            <a:endParaRPr sz="1800" b="1">
              <a:solidFill>
                <a:srgbClr val="1B516D"/>
              </a:solidFill>
              <a:latin typeface="思源黑体旧字形 Normal" panose="020B0400000000000000" charset="-128"/>
              <a:ea typeface="思源黑体旧字形 Normal" panose="020B0400000000000000" charset="-128"/>
            </a:endParaRPr>
          </a:p>
          <a:p>
            <a:pPr marL="12700" algn="l" fontAlgn="auto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r>
              <a:rPr>
                <a:solidFill>
                  <a:srgbClr val="1B516D"/>
                </a:solidFill>
                <a:latin typeface="思源黑体旧字形 Normal" panose="020B0400000000000000" charset="-128"/>
                <a:ea typeface="思源黑体旧字形 Normal" panose="020B0400000000000000" charset="-128"/>
              </a:rPr>
              <a:t>1.本人身份证原件/复印件</a:t>
            </a:r>
            <a:endParaRPr>
              <a:solidFill>
                <a:srgbClr val="1B516D"/>
              </a:solidFill>
              <a:latin typeface="思源黑体旧字形 Normal" panose="020B0400000000000000" charset="-128"/>
              <a:ea typeface="思源黑体旧字形 Normal" panose="020B0400000000000000" charset="-128"/>
            </a:endParaRPr>
          </a:p>
          <a:p>
            <a:pPr marL="12700" algn="l" fontAlgn="auto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r>
              <a:rPr>
                <a:solidFill>
                  <a:srgbClr val="1B516D"/>
                </a:solidFill>
                <a:latin typeface="思源黑体旧字形 Normal" panose="020B0400000000000000" charset="-128"/>
                <a:ea typeface="思源黑体旧字形 Normal" panose="020B0400000000000000" charset="-128"/>
              </a:rPr>
              <a:t>2.《开具社会保险参保证明申请表》</a:t>
            </a:r>
            <a:endParaRPr>
              <a:solidFill>
                <a:srgbClr val="FF0000"/>
              </a:solidFill>
              <a:latin typeface="思源黑体旧字形 Normal" panose="020B0400000000000000" charset="-128"/>
              <a:ea typeface="思源黑体旧字形 Normal" panose="020B0400000000000000" charset="-128"/>
            </a:endParaRPr>
          </a:p>
          <a:p>
            <a:pPr marL="12700" algn="l" fontAlgn="auto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r>
              <a:rPr>
                <a:solidFill>
                  <a:srgbClr val="FF0000"/>
                </a:solidFill>
                <a:latin typeface="思源黑体旧字形 Normal" panose="020B0400000000000000" charset="-128"/>
                <a:ea typeface="思源黑体旧字形 Normal" panose="020B0400000000000000" charset="-128"/>
              </a:rPr>
              <a:t>（所有附件需加盖公章）</a:t>
            </a:r>
            <a:endParaRPr>
              <a:solidFill>
                <a:srgbClr val="FF0000"/>
              </a:solidFill>
              <a:latin typeface="思源黑体旧字形 Normal" panose="020B0400000000000000" charset="-128"/>
              <a:ea typeface="思源黑体旧字形 Normal" panose="020B0400000000000000" charset="-128"/>
            </a:endParaRPr>
          </a:p>
          <a:p>
            <a:pPr marL="12700" algn="l" fontAlgn="auto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r>
              <a:rPr sz="1800">
                <a:solidFill>
                  <a:srgbClr val="1B516D"/>
                </a:solidFill>
                <a:latin typeface="思源黑体旧字形 Normal" panose="020B0400000000000000" charset="-128"/>
                <a:ea typeface="思源黑体旧字形 Normal" panose="020B0400000000000000" charset="-128"/>
              </a:rPr>
              <a:t>现在不允许打印部分人员参保证明，只能一个主体全部人员一起打印。并且默认打印当前所有人的参保时期。</a:t>
            </a:r>
            <a:endParaRPr sz="1800">
              <a:solidFill>
                <a:srgbClr val="1B516D"/>
              </a:solidFill>
              <a:latin typeface="思源黑体旧字形 Normal" panose="020B0400000000000000" charset="-128"/>
              <a:ea typeface="思源黑体旧字形 Normal" panose="020B0400000000000000" charset="-128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820625" y="4855852"/>
          <a:ext cx="1233339" cy="1117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" name="文档" showAsIcon="1" r:id="rId1" imgW="914400" imgH="828675" progId="Word.Document.12">
                  <p:embed/>
                </p:oleObj>
              </mc:Choice>
              <mc:Fallback>
                <p:oleObj name="文档" showAsIcon="1" r:id="rId1" imgW="914400" imgH="828675" progId="Word.Document.12">
                  <p:embed/>
                  <p:pic>
                    <p:nvPicPr>
                      <p:cNvPr id="0" name="图片 124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20625" y="4855852"/>
                        <a:ext cx="1233339" cy="1117714"/>
                      </a:xfrm>
                      <a:prstGeom prst="rect">
                        <a:avLst/>
                      </a:prstGeom>
                      <a:ln w="31750">
                        <a:solidFill>
                          <a:srgbClr val="22BECD"/>
                        </a:solidFill>
                        <a:prstDash val="sysDash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490006" y="4838424"/>
          <a:ext cx="1265248" cy="1110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" name="Acrobat Document" showAsIcon="1" r:id="rId3" imgW="914400" imgH="828675" progId="AcroExch.Document.11">
                  <p:embed/>
                </p:oleObj>
              </mc:Choice>
              <mc:Fallback>
                <p:oleObj name="Acrobat Document" showAsIcon="1" r:id="rId3" imgW="914400" imgH="828675" progId="AcroExch.Document.11">
                  <p:embed/>
                  <p:pic>
                    <p:nvPicPr>
                      <p:cNvPr id="0" name="图片 124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006" y="4838424"/>
                        <a:ext cx="1265248" cy="1110885"/>
                      </a:xfrm>
                      <a:prstGeom prst="rect">
                        <a:avLst/>
                      </a:prstGeom>
                      <a:ln w="28575">
                        <a:solidFill>
                          <a:srgbClr val="22BECD"/>
                        </a:solidFill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5897620" y="1694849"/>
            <a:ext cx="5693417" cy="580928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社保</a:t>
            </a:r>
            <a:r>
              <a:rPr lang="zh-CN" altLang="en-US" sz="24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机构、市民之窗自助终端机办理地点：</a:t>
            </a:r>
            <a:endParaRPr lang="zh-CN" altLang="en-US" dirty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464" r="931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9" r="6891"/>
          <a:stretch>
            <a:fillRect/>
          </a:stretch>
        </p:blipFill>
        <p:spPr>
          <a:xfrm>
            <a:off x="5812323" y="2763118"/>
            <a:ext cx="1974318" cy="365347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0"/>
          <a:stretch>
            <a:fillRect/>
          </a:stretch>
        </p:blipFill>
        <p:spPr>
          <a:xfrm>
            <a:off x="9537479" y="2600207"/>
            <a:ext cx="2597916" cy="3816387"/>
          </a:xfrm>
          <a:prstGeom prst="rect">
            <a:avLst/>
          </a:prstGeom>
        </p:spPr>
      </p:pic>
      <p:sp>
        <p:nvSpPr>
          <p:cNvPr id="5" name="椭圆形标注 4"/>
          <p:cNvSpPr/>
          <p:nvPr/>
        </p:nvSpPr>
        <p:spPr>
          <a:xfrm>
            <a:off x="7745533" y="2524544"/>
            <a:ext cx="2126436" cy="1212885"/>
          </a:xfrm>
          <a:prstGeom prst="wedgeEllipseCallout">
            <a:avLst>
              <a:gd name="adj1" fmla="val -74151"/>
              <a:gd name="adj2" fmla="val 70545"/>
            </a:avLst>
          </a:prstGeom>
          <a:solidFill>
            <a:srgbClr val="22BECD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50000"/>
              </a:lnSpc>
            </a:pPr>
            <a:r>
              <a:rPr lang="zh-CN" altLang="en-US" sz="1400" b="1" dirty="0" smtClean="0"/>
              <a:t>在社</a:t>
            </a:r>
            <a:r>
              <a:rPr lang="zh-CN" altLang="en-US" sz="1400" b="1" dirty="0"/>
              <a:t>保机构</a:t>
            </a:r>
            <a:r>
              <a:rPr lang="zh-CN" altLang="en-US" sz="1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各</a:t>
            </a:r>
            <a:r>
              <a:rPr lang="zh-CN" altLang="en-US" sz="1400" dirty="0">
                <a:latin typeface="华文中宋" panose="02010600040101010101" pitchFamily="2" charset="-122"/>
                <a:ea typeface="华文中宋" panose="02010600040101010101" pitchFamily="2" charset="-122"/>
              </a:rPr>
              <a:t>镇（街 道）社保办事处的办事大厅</a:t>
            </a:r>
            <a:endParaRPr lang="zh-CN" altLang="en-US" sz="1400" dirty="0"/>
          </a:p>
        </p:txBody>
      </p:sp>
      <p:sp>
        <p:nvSpPr>
          <p:cNvPr id="8" name="椭圆形标注 7"/>
          <p:cNvSpPr/>
          <p:nvPr/>
        </p:nvSpPr>
        <p:spPr>
          <a:xfrm>
            <a:off x="7658769" y="4508399"/>
            <a:ext cx="3100967" cy="1759352"/>
          </a:xfrm>
          <a:prstGeom prst="wedgeEllipseCallout">
            <a:avLst>
              <a:gd name="adj1" fmla="val 46420"/>
              <a:gd name="adj2" fmla="val -60654"/>
            </a:avLst>
          </a:prstGeom>
          <a:solidFill>
            <a:srgbClr val="22BECD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市民之窗地点：集团</a:t>
            </a:r>
            <a:r>
              <a:rPr lang="zh-CN" altLang="en-US" sz="1400" dirty="0">
                <a:latin typeface="华文中宋" panose="02010600040101010101" pitchFamily="2" charset="-122"/>
                <a:ea typeface="华文中宋" panose="02010600040101010101" pitchFamily="2" charset="-122"/>
              </a:rPr>
              <a:t>总部</a:t>
            </a:r>
            <a:r>
              <a:rPr lang="en-US" altLang="zh-CN" sz="1400" dirty="0"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1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楼</a:t>
            </a:r>
            <a:endParaRPr lang="en-US" altLang="zh-CN" sz="14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美创</a:t>
            </a:r>
            <a:r>
              <a:rPr lang="en-US" altLang="zh-CN" sz="1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SSC</a:t>
            </a:r>
            <a:r>
              <a:rPr lang="zh-CN" altLang="en-US" sz="1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、美创饭堂</a:t>
            </a:r>
            <a:endParaRPr lang="en-US" altLang="zh-CN" sz="14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家用空调、微波和清洁</a:t>
            </a:r>
            <a:endParaRPr lang="en-US" altLang="zh-CN" sz="14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及各</a:t>
            </a:r>
            <a:r>
              <a:rPr lang="zh-CN" altLang="en-US" sz="1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区行政</a:t>
            </a:r>
            <a:r>
              <a:rPr lang="zh-CN" altLang="en-US" sz="1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服务中心</a:t>
            </a:r>
            <a:endParaRPr lang="en-US" altLang="zh-CN" sz="1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object 6"/>
          <p:cNvSpPr txBox="1">
            <a:spLocks noGrp="1"/>
          </p:cNvSpPr>
          <p:nvPr/>
        </p:nvSpPr>
        <p:spPr>
          <a:xfrm>
            <a:off x="1178560" y="1289685"/>
            <a:ext cx="7498715" cy="382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zh-CN" altLang="en-US" sz="2400">
                <a:solidFill>
                  <a:srgbClr val="1B516D"/>
                </a:solidFill>
                <a:latin typeface="思源黑体旧字形 Normal" panose="020B0400000000000000" charset="-128"/>
                <a:ea typeface="思源黑体旧字形 Normal" panose="020B0400000000000000" charset="-128"/>
                <a:cs typeface="+mn-cs"/>
              </a:rPr>
              <a:t>三、佛山市顺德区门前柜台办理营业点地址</a:t>
            </a:r>
            <a:endParaRPr lang="zh-CN" altLang="en-US" sz="2400">
              <a:solidFill>
                <a:srgbClr val="1B516D"/>
              </a:solidFill>
              <a:latin typeface="思源黑体旧字形 Normal" panose="020B0400000000000000" charset="-128"/>
              <a:ea typeface="思源黑体旧字形 Normal" panose="020B0400000000000000" charset="-128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856410" y="1739698"/>
            <a:ext cx="10341054" cy="398780"/>
          </a:xfrm>
          <a:prstGeom prst="rect">
            <a:avLst/>
          </a:prstGeom>
        </p:spPr>
        <p:txBody>
          <a:bodyPr wrap="square">
            <a:spAutoFit/>
          </a:bodyPr>
          <a:p>
            <a:pPr lvl="0"/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各镇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（街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道） 社保办事处办公地址及业务咨询电话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65169" y="2184658"/>
          <a:ext cx="9542392" cy="4014018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1073471"/>
                <a:gridCol w="7059433"/>
                <a:gridCol w="1409488"/>
              </a:tblGrid>
              <a:tr h="503546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镇街</a:t>
                      </a:r>
                      <a:endParaRPr lang="zh-CN" sz="16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地　　　　址</a:t>
                      </a:r>
                      <a:endParaRPr lang="zh-CN" sz="16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联系方式</a:t>
                      </a:r>
                      <a:endParaRPr lang="zh-CN" altLang="en-US" sz="1600" kern="100" dirty="0" smtClean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/>
                </a:tc>
              </a:tr>
              <a:tr h="337306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大良</a:t>
                      </a:r>
                      <a:endParaRPr lang="zh-CN" sz="16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佛山市顺德区大良街道新基三路22号之8</a:t>
                      </a:r>
                      <a:endParaRPr lang="zh-CN" sz="16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/>
                </a:tc>
                <a:tc rowSpan="10"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600" kern="100" dirty="0" smtClean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600" kern="100" dirty="0" smtClean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电话咨询</a:t>
                      </a:r>
                      <a:r>
                        <a:rPr lang="en-US" sz="1600" kern="100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22838180</a:t>
                      </a:r>
                      <a:r>
                        <a:rPr lang="zh-CN" sz="16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　</a:t>
                      </a:r>
                      <a:endParaRPr lang="zh-CN" sz="12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12345</a:t>
                      </a:r>
                      <a:endParaRPr lang="en-US" sz="1600" kern="100" dirty="0" smtClean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600" kern="100" dirty="0" smtClean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600" kern="100" dirty="0" smtClean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0" kern="100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微信公众号</a:t>
                      </a:r>
                      <a:endParaRPr lang="en-US" altLang="zh-CN" sz="1600" b="0" kern="100" dirty="0" smtClean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/>
                </a:tc>
              </a:tr>
              <a:tr h="337306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容桂</a:t>
                      </a:r>
                      <a:endParaRPr lang="zh-CN" sz="16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佛山市顺德区容桂桂洲大道中44号</a:t>
                      </a:r>
                      <a:endParaRPr lang="zh-CN" sz="16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/>
                </a:tc>
                <a:tc vMerge="1">
                  <a:tcPr/>
                </a:tc>
              </a:tr>
              <a:tr h="353119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伦教</a:t>
                      </a:r>
                      <a:endParaRPr lang="zh-CN" sz="16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佛山市顺德区伦教街道新成路7-13号铺</a:t>
                      </a:r>
                      <a:endParaRPr lang="zh-CN" sz="16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/>
                </a:tc>
                <a:tc vMerge="1">
                  <a:tcPr/>
                </a:tc>
              </a:tr>
              <a:tr h="337306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勒流</a:t>
                      </a:r>
                      <a:endParaRPr lang="zh-CN" sz="16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佛山市顺德区勒流街道办建设西路102号</a:t>
                      </a:r>
                      <a:endParaRPr lang="zh-CN" sz="16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/>
                </a:tc>
                <a:tc vMerge="1">
                  <a:tcPr/>
                </a:tc>
              </a:tr>
              <a:tr h="363661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陈村</a:t>
                      </a:r>
                      <a:endParaRPr lang="zh-CN" sz="16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佛山市顺德区陈村镇锦龙路宏富楼10-17号</a:t>
                      </a:r>
                      <a:endParaRPr lang="zh-CN" sz="16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/>
                </a:tc>
                <a:tc vMerge="1">
                  <a:tcPr/>
                </a:tc>
              </a:tr>
              <a:tr h="315914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北滘</a:t>
                      </a:r>
                      <a:endParaRPr lang="zh-CN" sz="16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佛山市顺德区北滘镇三乐东路5号首层之一（即交警中队旁）</a:t>
                      </a:r>
                      <a:endParaRPr lang="zh-CN" sz="16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/>
                </a:tc>
                <a:tc vMerge="1">
                  <a:tcPr/>
                </a:tc>
              </a:tr>
              <a:tr h="398598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乐从</a:t>
                      </a:r>
                      <a:endParaRPr lang="zh-CN" sz="16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佛山市顺德区乐从镇兴乐路163号乐从镇行政服务中心三楼</a:t>
                      </a:r>
                      <a:endParaRPr lang="zh-CN" sz="16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/>
                </a:tc>
                <a:tc vMerge="1">
                  <a:tcPr/>
                </a:tc>
              </a:tr>
              <a:tr h="353119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龙江</a:t>
                      </a:r>
                      <a:endParaRPr lang="zh-CN" sz="16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佛山市顺德区龙江镇人民北路锦屏楼28号</a:t>
                      </a:r>
                      <a:endParaRPr lang="zh-CN" sz="16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/>
                </a:tc>
                <a:tc vMerge="1">
                  <a:tcPr/>
                </a:tc>
              </a:tr>
              <a:tr h="341699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杏坛</a:t>
                      </a:r>
                      <a:endParaRPr lang="zh-CN" sz="16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佛山市顺德区杏坛镇河北六路南18号</a:t>
                      </a:r>
                      <a:endParaRPr lang="zh-CN" sz="16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/>
                </a:tc>
                <a:tc vMerge="1">
                  <a:tcPr/>
                </a:tc>
              </a:tr>
              <a:tr h="372444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均安</a:t>
                      </a:r>
                      <a:endParaRPr lang="zh-CN" sz="16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佛山市顺德区均安镇建安路6号</a:t>
                      </a:r>
                      <a:endParaRPr lang="zh-CN" sz="16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/>
                </a:tc>
                <a:tc vMerge="1">
                  <a:tcPr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47670" y="2626360"/>
            <a:ext cx="6297295" cy="1198880"/>
          </a:xfrm>
          <a:prstGeom prst="rect">
            <a:avLst/>
          </a:prstGeom>
          <a:noFill/>
          <a:effectLst>
            <a:outerShdw blurRad="50800" dist="38100" dir="5400000" algn="t" rotWithShape="0">
              <a:schemeClr val="bg1">
                <a:lumMod val="65000"/>
                <a:alpha val="40000"/>
              </a:scheme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7200">
                <a:solidFill>
                  <a:srgbClr val="0F2E3E"/>
                </a:solidFill>
                <a:latin typeface="思源黑体旧字形 Normal" panose="020B0400000000000000" charset="-128"/>
                <a:ea typeface="思源黑体旧字形 Normal" panose="020B0400000000000000" charset="-128"/>
              </a:rPr>
              <a:t>感谢观看</a:t>
            </a:r>
            <a:endParaRPr lang="zh-CN" altLang="en-US" sz="7200">
              <a:solidFill>
                <a:srgbClr val="0F2E3E"/>
              </a:solidFill>
              <a:latin typeface="思源黑体旧字形 Normal" panose="020B0400000000000000" charset="-128"/>
              <a:ea typeface="思源黑体旧字形 Normal" panose="020B0400000000000000" charset="-128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74035" y="3694430"/>
            <a:ext cx="6045200" cy="4108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30000"/>
              </a:lnSpc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旧字形 Normal" panose="020B0400000000000000" charset="-128"/>
                <a:ea typeface="思源黑体旧字形 Normal" panose="020B0400000000000000" charset="-128"/>
              </a:rPr>
              <a:t>THANK YOU FOR  WATCHING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思源黑体旧字形 Normal" panose="020B0400000000000000" charset="-128"/>
              <a:ea typeface="思源黑体旧字形 Normal" panose="020B0400000000000000" charset="-128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07535" y="6135370"/>
            <a:ext cx="33756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rgbClr val="0F2E3E"/>
                </a:solidFill>
                <a:latin typeface="思源黑体旧字形 Normal" panose="020B0400000000000000" charset="-128"/>
                <a:ea typeface="思源黑体旧字形 Normal" panose="020B0400000000000000" charset="-128"/>
              </a:rPr>
              <a:t>东北大学佛山研究生院    人事组织部</a:t>
            </a:r>
            <a:endParaRPr lang="en-US" altLang="zh-CN" sz="1400">
              <a:solidFill>
                <a:srgbClr val="0F2E3E"/>
              </a:solidFill>
              <a:latin typeface="思源黑体旧字形 Normal" panose="020B0400000000000000" charset="-128"/>
              <a:ea typeface="思源黑体旧字形 Normal" panose="020B0400000000000000" charset="-128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574030" y="1321435"/>
            <a:ext cx="1043305" cy="1043305"/>
            <a:chOff x="8656" y="1407"/>
            <a:chExt cx="1890" cy="1890"/>
          </a:xfrm>
        </p:grpSpPr>
        <p:sp>
          <p:nvSpPr>
            <p:cNvPr id="14" name="椭圆 13"/>
            <p:cNvSpPr/>
            <p:nvPr/>
          </p:nvSpPr>
          <p:spPr>
            <a:xfrm>
              <a:off x="8710" y="1461"/>
              <a:ext cx="1782" cy="1782"/>
            </a:xfrm>
            <a:prstGeom prst="ellipse">
              <a:avLst/>
            </a:prstGeom>
            <a:solidFill>
              <a:srgbClr val="0F2E3E"/>
            </a:solidFill>
            <a:ln>
              <a:noFill/>
            </a:ln>
            <a:effectLst>
              <a:outerShdw blurRad="50800" dist="38100" dir="5400000" algn="t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2" name="图片 1" descr="3679548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8994" y="1925"/>
              <a:ext cx="1211" cy="914"/>
            </a:xfrm>
            <a:prstGeom prst="rect">
              <a:avLst/>
            </a:prstGeom>
          </p:spPr>
        </p:pic>
        <p:sp>
          <p:nvSpPr>
            <p:cNvPr id="3" name="椭圆 2"/>
            <p:cNvSpPr/>
            <p:nvPr/>
          </p:nvSpPr>
          <p:spPr>
            <a:xfrm>
              <a:off x="8656" y="1407"/>
              <a:ext cx="1890" cy="1890"/>
            </a:xfrm>
            <a:prstGeom prst="ellipse">
              <a:avLst/>
            </a:prstGeom>
            <a:noFill/>
            <a:ln w="25400">
              <a:solidFill>
                <a:srgbClr val="0F2E3E"/>
              </a:solidFill>
            </a:ln>
            <a:effectLst>
              <a:outerShdw blurRad="50800" dist="38100" dir="5400000" algn="t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36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8.xml><?xml version="1.0" encoding="utf-8"?>
<p:tagLst xmlns:p="http://schemas.openxmlformats.org/presentationml/2006/main">
  <p:tag name="KSO_WM_UNIT_TABLE_BEAUTIFY" val="smartTable{8343f286-a11a-48be-b094-ada54648f69a}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41.xml><?xml version="1.0" encoding="utf-8"?>
<p:tagLst xmlns:p="http://schemas.openxmlformats.org/presentationml/2006/main">
  <p:tag name="KSO_WM_UNIT_TABLE_BEAUTIFY" val="smartTable{db19a8c4-e1fd-4067-98df-730778464e3e}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43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1077</Words>
  <Application>WPS 演示</Application>
  <PresentationFormat>宽屏</PresentationFormat>
  <Paragraphs>232</Paragraphs>
  <Slides>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思源黑体旧字形 Normal</vt:lpstr>
      <vt:lpstr>黑体</vt:lpstr>
      <vt:lpstr>华文中宋</vt:lpstr>
      <vt:lpstr>Times New Roman</vt:lpstr>
      <vt:lpstr>等线</vt:lpstr>
      <vt:lpstr>Arial Unicode MS</vt:lpstr>
      <vt:lpstr>Office 主题​​</vt:lpstr>
      <vt:lpstr>Word.Document.12</vt:lpstr>
      <vt:lpstr>AcroExch.Document.11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穆会平</cp:lastModifiedBy>
  <cp:revision>71</cp:revision>
  <dcterms:created xsi:type="dcterms:W3CDTF">2019-06-19T02:08:00Z</dcterms:created>
  <dcterms:modified xsi:type="dcterms:W3CDTF">2021-05-20T07:52:51Z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7970C42812E24087B29AE7F5E2A40680</vt:lpwstr>
  </property>
</Properties>
</file>